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8" r:id="rId6"/>
    <p:sldId id="261" r:id="rId7"/>
    <p:sldId id="270" r:id="rId8"/>
    <p:sldId id="264" r:id="rId9"/>
    <p:sldId id="267" r:id="rId10"/>
    <p:sldId id="271" r:id="rId11"/>
    <p:sldId id="272" r:id="rId12"/>
    <p:sldId id="273" r:id="rId13"/>
    <p:sldId id="274" r:id="rId14"/>
    <p:sldId id="275" r:id="rId15"/>
    <p:sldId id="276" r:id="rId16"/>
    <p:sldId id="269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4381" autoAdjust="0"/>
  </p:normalViewPr>
  <p:slideViewPr>
    <p:cSldViewPr>
      <p:cViewPr>
        <p:scale>
          <a:sx n="150" d="100"/>
          <a:sy n="150" d="100"/>
        </p:scale>
        <p:origin x="-1880" y="-904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96A74D-D470-284A-9636-CC98A8B2C2CE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574842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</a:defRPr>
            </a:lvl1pPr>
          </a:lstStyle>
          <a:p>
            <a:fld id="{DD8217EB-2AB6-574A-A49C-0289FEC394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7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757114-1AEA-744A-8B87-F8B58BA43FBB}" type="slidenum">
              <a:rPr lang="en-US">
                <a:latin typeface="Perpetua"/>
              </a:rPr>
              <a:pPr/>
              <a:t>1</a:t>
            </a:fld>
            <a:endParaRPr lang="en-US" dirty="0">
              <a:latin typeface="Perpetua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74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57B016-5AF9-FF41-9864-77F30FE6231E}" type="slidenum">
              <a:rPr lang="en-US">
                <a:latin typeface="Perpetua"/>
              </a:rPr>
              <a:pPr/>
              <a:t>11</a:t>
            </a:fld>
            <a:endParaRPr lang="en-US" dirty="0">
              <a:latin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24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1D73A6-3D88-6D48-A7FA-F8FBAC74FDBD}" type="slidenum">
              <a:rPr lang="en-US">
                <a:latin typeface="Perpetua"/>
              </a:rPr>
              <a:pPr/>
              <a:t>12</a:t>
            </a:fld>
            <a:endParaRPr lang="en-US" dirty="0">
              <a:latin typeface="Perpetua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03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604DAC-C8A3-314A-8AE8-92C737AB76E7}" type="slidenum">
              <a:rPr lang="en-US">
                <a:latin typeface="Perpetua"/>
              </a:rPr>
              <a:pPr/>
              <a:t>13</a:t>
            </a:fld>
            <a:endParaRPr lang="en-US" dirty="0">
              <a:latin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03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1C812B-5004-094D-9D88-6475436D0968}" type="slidenum">
              <a:rPr lang="en-US">
                <a:latin typeface="Perpetua"/>
              </a:rPr>
              <a:pPr/>
              <a:t>14</a:t>
            </a:fld>
            <a:endParaRPr lang="en-US" dirty="0">
              <a:latin typeface="Perpetua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96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8367F6-D48E-944A-A9E7-FE8B4B81F416}" type="slidenum">
              <a:rPr lang="en-US">
                <a:latin typeface="Perpetua"/>
              </a:rPr>
              <a:pPr/>
              <a:t>15</a:t>
            </a:fld>
            <a:endParaRPr lang="en-US" dirty="0">
              <a:latin typeface="Perpetua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80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A66A72-B8D7-AA47-B667-D43BF79732A7}" type="slidenum">
              <a:rPr lang="en-US">
                <a:latin typeface="Perpetua"/>
              </a:rPr>
              <a:pPr/>
              <a:t>17</a:t>
            </a:fld>
            <a:endParaRPr lang="en-US" dirty="0">
              <a:latin typeface="Perpetua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13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963D90-FF33-1449-91E1-E77CA5E290BA}" type="slidenum">
              <a:rPr lang="en-US">
                <a:latin typeface="Perpetua"/>
              </a:rPr>
              <a:pPr/>
              <a:t>2</a:t>
            </a:fld>
            <a:endParaRPr lang="en-US" dirty="0">
              <a:latin typeface="Perpetua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3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67BD7F-67F7-D847-BBD3-BF059EA679AC}" type="slidenum">
              <a:rPr lang="en-US">
                <a:latin typeface="Perpetua"/>
              </a:rPr>
              <a:pPr/>
              <a:t>3</a:t>
            </a:fld>
            <a:endParaRPr lang="en-US" dirty="0">
              <a:latin typeface="Perpetua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15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CA61CB-C126-5F40-B9FF-DDF4BD2F0177}" type="slidenum">
              <a:rPr lang="en-US">
                <a:latin typeface="Perpetua"/>
              </a:rPr>
              <a:pPr/>
              <a:t>4</a:t>
            </a:fld>
            <a:endParaRPr lang="en-US" dirty="0">
              <a:latin typeface="Perpetua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a typeface="+mn-ea"/>
              </a:rPr>
              <a:t>The Running Record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+mn-ea"/>
              </a:rPr>
              <a:t>Records detailed segments of behavior occurring in a certain time block.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+mn-ea"/>
              </a:rPr>
              <a:t>Focuses on an individual child to show a naturalistic view of a part of the day.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+mn-ea"/>
              </a:rPr>
              <a:t>Can be analyzed for evaluation of many developmental areas:  physical, social, emotional, language, self-concept, attention span, problem solving, memory, learning style.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+mn-ea"/>
              </a:rPr>
              <a:t>Documents evaluation of developmental areas for child study.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+mn-ea"/>
              </a:rPr>
              <a:t>Can focus on a particular learning center or classroom area to see what typically occurs there.</a:t>
            </a:r>
          </a:p>
        </p:txBody>
      </p:sp>
    </p:spTree>
    <p:extLst>
      <p:ext uri="{BB962C8B-B14F-4D97-AF65-F5344CB8AC3E}">
        <p14:creationId xmlns:p14="http://schemas.microsoft.com/office/powerpoint/2010/main" val="3158720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53E022-D196-7F40-A285-DFD00EA5A230}" type="slidenum">
              <a:rPr lang="en-US">
                <a:latin typeface="Perpetua"/>
              </a:rPr>
              <a:pPr/>
              <a:t>6</a:t>
            </a:fld>
            <a:endParaRPr lang="en-US" dirty="0">
              <a:latin typeface="Perpetua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50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FBD26C-1152-1840-860D-621AAF048A73}" type="slidenum">
              <a:rPr lang="en-US">
                <a:latin typeface="Perpetua"/>
              </a:rPr>
              <a:pPr/>
              <a:t>7</a:t>
            </a:fld>
            <a:endParaRPr lang="en-US" dirty="0">
              <a:latin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9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B5155F-6BBD-B64E-8A82-AE48E7E60458}" type="slidenum">
              <a:rPr lang="en-US">
                <a:latin typeface="Perpetua"/>
              </a:rPr>
              <a:pPr/>
              <a:t>8</a:t>
            </a:fld>
            <a:endParaRPr lang="en-US" dirty="0">
              <a:latin typeface="Perpetu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81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433D37-3542-4743-8B85-E6A5B30BB464}" type="slidenum">
              <a:rPr lang="en-US">
                <a:latin typeface="Perpetua"/>
              </a:rPr>
              <a:pPr/>
              <a:t>9</a:t>
            </a:fld>
            <a:endParaRPr lang="en-US" dirty="0">
              <a:latin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79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0C6358-63FE-AE4C-963B-ED9E29DB8AC4}" type="slidenum">
              <a:rPr lang="en-US">
                <a:latin typeface="Perpetua"/>
              </a:rPr>
              <a:pPr/>
              <a:t>10</a:t>
            </a:fld>
            <a:endParaRPr lang="en-US" dirty="0">
              <a:latin typeface="Perpetua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5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F8F69F6A-6541-B242-B6C4-2A4B3EDCE03F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E03A6-5F7C-564C-864F-A8184EF5B0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4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23A657BF-4AFD-B540-B04D-0BDF718AA74B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FAC2F-9E45-574D-8FBA-DDD8E0CF06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0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DCB3750-E292-B841-B5FE-14961AB18C1E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16875-ED24-9C4C-B5B4-370ABE5C1D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4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236E272-80DF-1A42-B3B8-870934AD4F77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D4753-042F-9944-AB0C-1D543A88718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7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F4DE1EDA-860F-3F41-977B-AB66A80F6347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4F97B5-FDC6-9C4B-B1FF-FD7F059A7CB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10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83F78D1-C2E7-1047-8921-CAD4C132BCCE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A8FF9-F7F0-074F-ABE4-8FE23C7DC4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7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C6CBAEE-A4E3-6442-AE8E-23140CE85B22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E7177-B1B6-E64F-BF75-D034763078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7C41290-4831-7046-9FC0-F1FC4505E145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3046B-0996-F346-BFC3-259068E6715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5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F23DC763-6512-0947-BB26-DC62CBCBB477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3AFD9-FD8C-7B4A-972B-201DECC9CD8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6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AB52BFB-215E-7049-9BCB-7241659F8D3B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FF6E4-5264-554D-9731-6AEFDE0A700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9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5913CB8-ADC9-4C43-AB1C-F4F674ED6139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1541934-90C8-BE4C-A29B-011BC91841E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9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01B2D68D-8B7A-A94D-8B97-175E6882C975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6E6980A6-D04E-1C49-B576-670E73360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Using Running Records to Look at Social Development</a:t>
            </a:r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Chapter 5	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The Importance of Play in Social Development (Slide 2 of 6)</a:t>
            </a:r>
            <a:endParaRPr lang="ja-JP" altLang="en-US" dirty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Stages of Social Play</a:t>
            </a:r>
          </a:p>
          <a:p>
            <a:pPr lvl="1"/>
            <a:r>
              <a:rPr lang="en-US" altLang="ja-JP" smtClean="0"/>
              <a:t>Negative Play or Nonplay (Unoccupied Play)</a:t>
            </a:r>
          </a:p>
          <a:p>
            <a:pPr lvl="1"/>
            <a:r>
              <a:rPr lang="en-US" altLang="ja-JP" smtClean="0"/>
              <a:t>Onlooker Play</a:t>
            </a:r>
          </a:p>
          <a:p>
            <a:pPr lvl="1"/>
            <a:r>
              <a:rPr lang="en-US" altLang="ja-JP" smtClean="0"/>
              <a:t>Solitary Play</a:t>
            </a:r>
          </a:p>
          <a:p>
            <a:pPr lvl="1"/>
            <a:r>
              <a:rPr lang="en-US" altLang="ja-JP" smtClean="0"/>
              <a:t>Social Attention Play (Parallel Play)</a:t>
            </a:r>
          </a:p>
          <a:p>
            <a:pPr lvl="1"/>
            <a:r>
              <a:rPr lang="en-US" altLang="ja-JP" smtClean="0"/>
              <a:t>Associate Play (Associative Play)</a:t>
            </a:r>
          </a:p>
          <a:p>
            <a:pPr lvl="1"/>
            <a:r>
              <a:rPr lang="en-US" altLang="ja-JP" smtClean="0"/>
              <a:t>Collaborative Play (Cooperative Play)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The Importance of Play in Social Development (Slide 3 of 6)</a:t>
            </a:r>
            <a:endParaRPr lang="ja-JP" altLang="en-US" dirty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Types of Cognitive Play</a:t>
            </a:r>
          </a:p>
          <a:p>
            <a:pPr lvl="1"/>
            <a:r>
              <a:rPr lang="en-US" altLang="ja-JP" smtClean="0"/>
              <a:t>Functional Play</a:t>
            </a:r>
          </a:p>
          <a:p>
            <a:pPr lvl="1"/>
            <a:r>
              <a:rPr lang="en-US" altLang="ja-JP" smtClean="0"/>
              <a:t>Constructive Play</a:t>
            </a:r>
          </a:p>
          <a:p>
            <a:pPr lvl="1"/>
            <a:r>
              <a:rPr lang="en-US" altLang="ja-JP" smtClean="0"/>
              <a:t>Dramatic Play</a:t>
            </a:r>
          </a:p>
          <a:p>
            <a:pPr lvl="1"/>
            <a:r>
              <a:rPr lang="en-US" altLang="ja-JP" smtClean="0"/>
              <a:t>Games with Rules</a:t>
            </a:r>
          </a:p>
          <a:p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The Importance of Play in Social Development (Slide 4 of 6)</a:t>
            </a:r>
            <a:endParaRPr lang="ja-JP" altLang="en-US" dirty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Social Competence and School Readiness</a:t>
            </a:r>
          </a:p>
          <a:p>
            <a:pPr lvl="1"/>
            <a:r>
              <a:rPr lang="en-US" altLang="ja-JP" smtClean="0"/>
              <a:t>Confidence</a:t>
            </a:r>
          </a:p>
          <a:p>
            <a:pPr lvl="1"/>
            <a:r>
              <a:rPr lang="en-US" altLang="ja-JP" smtClean="0"/>
              <a:t>Curiosity</a:t>
            </a:r>
          </a:p>
          <a:p>
            <a:pPr lvl="1"/>
            <a:r>
              <a:rPr lang="en-US" altLang="ja-JP" smtClean="0"/>
              <a:t>Intentionality</a:t>
            </a:r>
          </a:p>
          <a:p>
            <a:pPr lvl="1"/>
            <a:r>
              <a:rPr lang="en-US" altLang="ja-JP" smtClean="0"/>
              <a:t>Self-control</a:t>
            </a:r>
          </a:p>
          <a:p>
            <a:pPr lvl="1"/>
            <a:r>
              <a:rPr lang="en-US" altLang="ja-JP" smtClean="0"/>
              <a:t>Relatedness</a:t>
            </a:r>
          </a:p>
          <a:p>
            <a:pPr lvl="1"/>
            <a:r>
              <a:rPr lang="en-US" altLang="ja-JP" smtClean="0"/>
              <a:t>Capacity to communicate</a:t>
            </a:r>
          </a:p>
          <a:p>
            <a:pPr lvl="1"/>
            <a:r>
              <a:rPr lang="en-US" altLang="ja-JP" smtClean="0"/>
              <a:t>Cooperativeness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The Importance of Play in Social Development (Slide 5 of 6)</a:t>
            </a:r>
            <a:endParaRPr lang="ja-JP" altLang="en-US" dirty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Young Children and Social Studies</a:t>
            </a:r>
          </a:p>
          <a:p>
            <a:pPr lvl="1"/>
            <a:r>
              <a:rPr lang="en-US" altLang="ja-JP" smtClean="0"/>
              <a:t>Culture</a:t>
            </a:r>
          </a:p>
          <a:p>
            <a:pPr lvl="1"/>
            <a:r>
              <a:rPr lang="en-US" altLang="ja-JP" smtClean="0"/>
              <a:t>Time, continuity, and change</a:t>
            </a:r>
          </a:p>
          <a:p>
            <a:pPr lvl="1"/>
            <a:r>
              <a:rPr lang="en-US" altLang="ja-JP" smtClean="0"/>
              <a:t>People, places, and environments</a:t>
            </a:r>
          </a:p>
          <a:p>
            <a:pPr lvl="1"/>
            <a:r>
              <a:rPr lang="en-US" altLang="ja-JP" smtClean="0"/>
              <a:t>Individual development and identity</a:t>
            </a:r>
          </a:p>
          <a:p>
            <a:pPr lvl="1"/>
            <a:r>
              <a:rPr lang="en-US" altLang="ja-JP" smtClean="0"/>
              <a:t>Individuals, groups, and institutions</a:t>
            </a:r>
          </a:p>
          <a:p>
            <a:pPr lvl="1"/>
            <a:r>
              <a:rPr lang="en-US" altLang="ja-JP" smtClean="0"/>
              <a:t>Power, authority, and governance</a:t>
            </a:r>
          </a:p>
          <a:p>
            <a:pPr lvl="1"/>
            <a:r>
              <a:rPr lang="en-US" altLang="ja-JP" smtClean="0"/>
              <a:t>Production, distribution, and consumption</a:t>
            </a:r>
          </a:p>
          <a:p>
            <a:pPr lvl="1"/>
            <a:r>
              <a:rPr lang="en-US" altLang="ja-JP" smtClean="0"/>
              <a:t>Science, technology and society</a:t>
            </a:r>
          </a:p>
          <a:p>
            <a:pPr lvl="1"/>
            <a:r>
              <a:rPr lang="en-US" altLang="ja-JP" smtClean="0"/>
              <a:t>Global connections</a:t>
            </a:r>
          </a:p>
          <a:p>
            <a:pPr lvl="1"/>
            <a:r>
              <a:rPr lang="en-US" altLang="ja-JP" smtClean="0"/>
              <a:t>Civic ideals and practices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The Importance of Play in Social Development (Slide 6 of 6)</a:t>
            </a:r>
            <a:endParaRPr lang="ja-JP" altLang="en-US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The Need for a Selfless Society</a:t>
            </a:r>
          </a:p>
          <a:p>
            <a:pPr lvl="1"/>
            <a:r>
              <a:rPr lang="en-US" altLang="ja-JP" smtClean="0"/>
              <a:t>Socialization: process of learning social skills and personal identity</a:t>
            </a:r>
          </a:p>
          <a:p>
            <a:pPr lvl="1"/>
            <a:r>
              <a:rPr lang="en-US" altLang="ja-JP" smtClean="0"/>
              <a:t>Self</a:t>
            </a:r>
          </a:p>
          <a:p>
            <a:pPr lvl="2"/>
            <a:r>
              <a:rPr lang="en-US" altLang="ja-JP" smtClean="0"/>
              <a:t>Rooting reflex</a:t>
            </a:r>
          </a:p>
          <a:p>
            <a:pPr lvl="2"/>
            <a:r>
              <a:rPr lang="en-US" altLang="ja-JP" smtClean="0"/>
              <a:t>Babkin reflex</a:t>
            </a:r>
          </a:p>
          <a:p>
            <a:pPr lvl="2"/>
            <a:r>
              <a:rPr lang="en-US" altLang="ja-JP" smtClean="0"/>
              <a:t>Walking and stepping reflex</a:t>
            </a:r>
          </a:p>
          <a:p>
            <a:pPr lvl="2"/>
            <a:r>
              <a:rPr lang="en-US" altLang="ja-JP" smtClean="0"/>
              <a:t>Moro reflex</a:t>
            </a:r>
          </a:p>
          <a:p>
            <a:pPr lvl="1"/>
            <a:r>
              <a:rPr lang="en-US" altLang="ja-JP" smtClean="0"/>
              <a:t>Self-Gratification</a:t>
            </a:r>
          </a:p>
          <a:p>
            <a:pPr lvl="1"/>
            <a:r>
              <a:rPr lang="en-US" altLang="ja-JP" smtClean="0"/>
              <a:t>Self-Assertion</a:t>
            </a:r>
          </a:p>
          <a:p>
            <a:pPr lvl="1"/>
            <a:r>
              <a:rPr lang="en-US" altLang="ja-JP" smtClean="0"/>
              <a:t>Self-Initiator</a:t>
            </a:r>
          </a:p>
          <a:p>
            <a:pPr lvl="1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Observing Social Development in Play (Slide 1 of 2)</a:t>
            </a:r>
            <a:endParaRPr lang="ja-JP" altLang="en-US" dirty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Anecdotal and Running Records</a:t>
            </a:r>
          </a:p>
          <a:p>
            <a:pPr lvl="1"/>
            <a:r>
              <a:rPr lang="en-US" altLang="ja-JP" smtClean="0"/>
              <a:t>Capture actions and words</a:t>
            </a:r>
          </a:p>
          <a:p>
            <a:pPr lvl="1"/>
            <a:r>
              <a:rPr lang="en-US" altLang="ja-JP" smtClean="0"/>
              <a:t>Open method</a:t>
            </a:r>
          </a:p>
          <a:p>
            <a:pPr lvl="1"/>
            <a:r>
              <a:rPr lang="en-US" altLang="ja-JP" smtClean="0"/>
              <a:t>Vivian Paley</a:t>
            </a:r>
          </a:p>
          <a:p>
            <a:r>
              <a:rPr lang="en-US" altLang="ja-JP" smtClean="0"/>
              <a:t>Checklists</a:t>
            </a:r>
          </a:p>
          <a:p>
            <a:pPr lvl="1"/>
            <a:r>
              <a:rPr lang="en-US" altLang="ja-JP" smtClean="0"/>
              <a:t>Penn Interactive Peer Play Scale</a:t>
            </a:r>
          </a:p>
          <a:p>
            <a:pPr lvl="1"/>
            <a:r>
              <a:rPr lang="en-US" altLang="ja-JP" smtClean="0"/>
              <a:t>Play Skills Checklist</a:t>
            </a:r>
          </a:p>
          <a:p>
            <a:pPr lvl="1"/>
            <a:r>
              <a:rPr lang="en-US" altLang="ja-JP" smtClean="0"/>
              <a:t>Play Observation Scale</a:t>
            </a:r>
          </a:p>
          <a:p>
            <a:pPr lvl="1"/>
            <a:r>
              <a:rPr lang="en-US" altLang="ja-JP" smtClean="0"/>
              <a:t>Social Skills Improvement System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Observing Social Development in Play (Slide 2 of 2)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Observing Infants and Toddlers in Social Play</a:t>
            </a:r>
          </a:p>
          <a:p>
            <a:pPr lvl="1"/>
            <a:r>
              <a:rPr lang="en-US" smtClean="0"/>
              <a:t>Early Friendships</a:t>
            </a:r>
          </a:p>
          <a:p>
            <a:pPr lvl="2"/>
            <a:r>
              <a:rPr lang="en-US" smtClean="0"/>
              <a:t>Secure relationships with their mothers</a:t>
            </a:r>
          </a:p>
          <a:p>
            <a:pPr lvl="2"/>
            <a:r>
              <a:rPr lang="en-US" smtClean="0"/>
              <a:t>Relationships with older siblings or children</a:t>
            </a:r>
          </a:p>
          <a:p>
            <a:pPr lvl="2"/>
            <a:r>
              <a:rPr lang="en-US" smtClean="0"/>
              <a:t>Their mothers were friends</a:t>
            </a:r>
          </a:p>
          <a:p>
            <a:pPr lvl="2"/>
            <a:r>
              <a:rPr lang="en-US" smtClean="0"/>
              <a:t>The children were at similar developmental levels, and had similar temperaments and behavioral styles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n-lt"/>
              </a:rPr>
              <a:t>Helping Al</a:t>
            </a:r>
            <a:r>
              <a:rPr lang="en-US" altLang="ja-JP" dirty="0" smtClean="0">
                <a:latin typeface="+mn-lt"/>
              </a:rPr>
              <a:t>l Children with Social Development</a:t>
            </a:r>
            <a:endParaRPr lang="ja-JP" altLang="en-US" dirty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Children with Challenging Behavior</a:t>
            </a:r>
          </a:p>
          <a:p>
            <a:r>
              <a:rPr lang="en-US" altLang="ja-JP" smtClean="0"/>
              <a:t>Disabilities and the Social Environment</a:t>
            </a:r>
          </a:p>
          <a:p>
            <a:r>
              <a:rPr lang="en-US" altLang="ja-JP" smtClean="0"/>
              <a:t>Children with Autism</a:t>
            </a:r>
          </a:p>
          <a:p>
            <a:r>
              <a:rPr lang="en-US" altLang="ja-JP" smtClean="0"/>
              <a:t>Culture and Social Interactions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Using Running Records (Slide 1 of 2)</a:t>
            </a:r>
            <a:endParaRPr lang="ja-JP" altLang="en-US" dirty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>
                <a:latin typeface="+mn-lt"/>
                <a:cs typeface="Perpetua"/>
              </a:rPr>
              <a:t>Same writing technique as Anecdotal Records</a:t>
            </a:r>
            <a:endParaRPr lang="ja-JP" altLang="en-US" dirty="0" smtClean="0">
              <a:latin typeface="+mn-lt"/>
              <a:cs typeface="Perpetua"/>
            </a:endParaRPr>
          </a:p>
          <a:p>
            <a:r>
              <a:rPr lang="en-US" altLang="ja-JP" dirty="0" smtClean="0">
                <a:latin typeface="+mn-lt"/>
                <a:cs typeface="Perpetua"/>
              </a:rPr>
              <a:t>Detailed account of what is observed:</a:t>
            </a:r>
            <a:r>
              <a:rPr lang="ja-JP" altLang="en-US" dirty="0" smtClean="0">
                <a:latin typeface="+mn-lt"/>
                <a:cs typeface="Perpetua"/>
              </a:rPr>
              <a:t> </a:t>
            </a:r>
            <a:r>
              <a:rPr lang="en-US" altLang="ja-JP" dirty="0" smtClean="0">
                <a:latin typeface="+mn-lt"/>
                <a:cs typeface="Perpetua"/>
              </a:rPr>
              <a:t>who, what, where, when</a:t>
            </a:r>
          </a:p>
          <a:p>
            <a:r>
              <a:rPr lang="en-US" altLang="ja-JP" dirty="0" smtClean="0">
                <a:latin typeface="+mn-lt"/>
                <a:cs typeface="Perpetua"/>
              </a:rPr>
              <a:t>EXCEPT this is a sample or a specimen, so it is not an event but just an observation of 5–10 minutes of ordinary behavior with all details included</a:t>
            </a:r>
            <a:endParaRPr lang="ja-JP" altLang="en-US" dirty="0" smtClean="0">
              <a:latin typeface="+mn-lt"/>
              <a:cs typeface="Perpetua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Using Running Records</a:t>
            </a:r>
            <a:r>
              <a:rPr lang="ja-JP" altLang="en-US" dirty="0" smtClean="0"/>
              <a:t> </a:t>
            </a:r>
            <a:r>
              <a:rPr lang="en-US" altLang="ja-JP" dirty="0" smtClean="0"/>
              <a:t>(Slide 2 of 2)</a:t>
            </a:r>
            <a:endParaRPr lang="en-US" altLang="ja-JP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How to Find the Time</a:t>
            </a:r>
          </a:p>
          <a:p>
            <a:pPr lvl="1"/>
            <a:r>
              <a:rPr lang="en-US" altLang="ja-JP" smtClean="0"/>
              <a:t>Using Technology</a:t>
            </a:r>
          </a:p>
          <a:p>
            <a:pPr lvl="1"/>
            <a:r>
              <a:rPr lang="en-US" altLang="ja-JP" smtClean="0"/>
              <a:t>What to Do with It</a:t>
            </a:r>
          </a:p>
          <a:p>
            <a:pPr lvl="2"/>
            <a:r>
              <a:rPr lang="ja-JP" altLang="en-US" smtClean="0"/>
              <a:t>File in </a:t>
            </a:r>
            <a:r>
              <a:rPr lang="en-US" altLang="ja-JP" smtClean="0"/>
              <a:t>child’s portfolio/folder</a:t>
            </a:r>
          </a:p>
          <a:p>
            <a:pPr lvl="2"/>
            <a:r>
              <a:rPr lang="ja-JP" altLang="en-US" smtClean="0"/>
              <a:t>Use for planning and individualizing curriculum</a:t>
            </a:r>
          </a:p>
          <a:p>
            <a:pPr lvl="2"/>
            <a:r>
              <a:rPr lang="ja-JP" altLang="en-US" smtClean="0"/>
              <a:t>Share with child and family</a:t>
            </a:r>
          </a:p>
          <a:p>
            <a:pPr lvl="2"/>
            <a:r>
              <a:rPr lang="ja-JP" altLang="en-US" smtClean="0"/>
              <a:t>Use to document child</a:t>
            </a:r>
            <a:r>
              <a:rPr lang="en-US" altLang="ja-JP" smtClean="0"/>
              <a:t>’</a:t>
            </a:r>
            <a:r>
              <a:rPr lang="ja-JP" altLang="en-US" smtClean="0"/>
              <a:t>s normal (or unusual) behavior</a:t>
            </a:r>
          </a:p>
          <a:p>
            <a:pPr lvl="4"/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algn="ctr" eaLnBrk="1" hangingPunct="1"/>
            <a:r>
              <a:rPr lang="en-US" altLang="ja-JP" sz="4200" dirty="0" smtClean="0">
                <a:ea typeface="Osaka" charset="0"/>
                <a:cs typeface="Osaka" charset="0"/>
              </a:rPr>
              <a:t>Table 5-1:  Method Recap</a:t>
            </a:r>
            <a:endParaRPr lang="ja-JP" altLang="en-US" sz="4200" dirty="0">
              <a:ea typeface="Osaka" charset="0"/>
              <a:cs typeface="Osaka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86868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4055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Advantages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Disadvantages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99997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Is written at the time behavior occurs, so it is less likely to be affected</a:t>
                      </a:r>
                      <a:r>
                        <a:rPr lang="en-US" sz="1800" baseline="0" dirty="0" smtClean="0">
                          <a:latin typeface="Perpetua"/>
                        </a:rPr>
                        <a:t> by bias and more likely to include lots of detail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Make</a:t>
                      </a:r>
                      <a:r>
                        <a:rPr lang="en-US" sz="1800" baseline="0" dirty="0" smtClean="0">
                          <a:latin typeface="Perpetua"/>
                        </a:rPr>
                        <a:t> the subject feel watched, become uncomfortable, and change behavior, destroying the nature of the recording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12999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Can be used for a</a:t>
                      </a:r>
                      <a:r>
                        <a:rPr lang="en-US" sz="1800" baseline="0" dirty="0" smtClean="0">
                          <a:latin typeface="Perpetua"/>
                        </a:rPr>
                        <a:t> </a:t>
                      </a:r>
                      <a:r>
                        <a:rPr lang="en-US" sz="1800" dirty="0" smtClean="0">
                          <a:latin typeface="Perpetua"/>
                        </a:rPr>
                        <a:t>variety of purposes-developmental assessment, deeper understanding of the child, information for other professionals</a:t>
                      </a:r>
                      <a:r>
                        <a:rPr lang="en-US" sz="1800" baseline="0" dirty="0" smtClean="0">
                          <a:latin typeface="Perpetua"/>
                        </a:rPr>
                        <a:t> for further analysis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Not show normally occurring behavior in the time segment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99997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Details</a:t>
                      </a:r>
                      <a:r>
                        <a:rPr lang="en-US" sz="1800" baseline="0" dirty="0" smtClean="0">
                          <a:latin typeface="Perpetua"/>
                        </a:rPr>
                        <a:t> a normal segment of time in the day, giving a more natural view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Make</a:t>
                      </a:r>
                      <a:r>
                        <a:rPr lang="en-US" sz="1800" baseline="0" dirty="0" smtClean="0">
                          <a:latin typeface="Perpetua"/>
                        </a:rPr>
                        <a:t> the adult unavailable to facilitate or observe what is happening in the rest of the room because attention is focused on the recording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69997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Reveals many areas of development</a:t>
                      </a:r>
                      <a:r>
                        <a:rPr lang="en-US" sz="1800" baseline="0" dirty="0" smtClean="0">
                          <a:latin typeface="Perpetua"/>
                        </a:rPr>
                        <a:t> in one recording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Tire and drain the recorder because</a:t>
                      </a:r>
                      <a:r>
                        <a:rPr lang="en-US" sz="1800" baseline="0" dirty="0" smtClean="0">
                          <a:latin typeface="Perpetua"/>
                        </a:rPr>
                        <a:t> of its intensity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69997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Can evaluate the effectiveness of a learning center</a:t>
                      </a:r>
                      <a:r>
                        <a:rPr lang="en-US" sz="1800" baseline="0" dirty="0" smtClean="0">
                          <a:latin typeface="Perpetua"/>
                        </a:rPr>
                        <a:t> or area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Looking at Social Development</a:t>
            </a:r>
            <a:br>
              <a:rPr lang="en-US" smtClean="0"/>
            </a:br>
            <a:r>
              <a:rPr lang="en-US" smtClean="0"/>
              <a:t>(Slide 1 of 3)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Play’s place in:</a:t>
            </a:r>
          </a:p>
          <a:p>
            <a:r>
              <a:rPr lang="en-US" smtClean="0"/>
              <a:t>Social development</a:t>
            </a:r>
          </a:p>
          <a:p>
            <a:r>
              <a:rPr lang="en-US" smtClean="0"/>
              <a:t>Social competence and school readiness</a:t>
            </a:r>
          </a:p>
          <a:p>
            <a:pPr lvl="1"/>
            <a:r>
              <a:rPr lang="en-US" smtClean="0"/>
              <a:t>Skills learned in play help in school success</a:t>
            </a:r>
          </a:p>
          <a:p>
            <a:r>
              <a:rPr lang="en-US" smtClean="0"/>
              <a:t>Play as the foundation of social studies</a:t>
            </a:r>
          </a:p>
          <a:p>
            <a:pPr lvl="1"/>
            <a:r>
              <a:rPr lang="en-US" smtClean="0"/>
              <a:t>Self-identity</a:t>
            </a:r>
          </a:p>
          <a:p>
            <a:pPr lvl="1"/>
            <a:r>
              <a:rPr lang="en-US" smtClean="0"/>
              <a:t>How other people live, think</a:t>
            </a:r>
          </a:p>
          <a:p>
            <a:pPr lvl="1"/>
            <a:r>
              <a:rPr lang="en-US" smtClean="0"/>
              <a:t>Rules for harmonious interactions</a:t>
            </a:r>
          </a:p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Looking at Social Development</a:t>
            </a:r>
            <a:br>
              <a:rPr lang="en-US" smtClean="0"/>
            </a:br>
            <a:r>
              <a:rPr lang="en-US" smtClean="0"/>
              <a:t>(Slide 2 of 3)</a:t>
            </a:r>
            <a:endParaRPr lang="ja-JP" altLang="en-US" dirty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Theories of Social Development</a:t>
            </a:r>
          </a:p>
          <a:p>
            <a:pPr lvl="1"/>
            <a:r>
              <a:rPr lang="en-US" altLang="ja-JP" dirty="0" smtClean="0"/>
              <a:t>Freud</a:t>
            </a:r>
          </a:p>
          <a:p>
            <a:pPr lvl="1"/>
            <a:r>
              <a:rPr lang="en-US" altLang="ja-JP" dirty="0" smtClean="0"/>
              <a:t>Erikson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Piaget</a:t>
            </a:r>
          </a:p>
          <a:p>
            <a:pPr lvl="1"/>
            <a:r>
              <a:rPr lang="en-US" altLang="ja-JP" dirty="0" smtClean="0"/>
              <a:t>Skinner and Watson</a:t>
            </a:r>
          </a:p>
          <a:p>
            <a:pPr lvl="1"/>
            <a:r>
              <a:rPr lang="en-US" altLang="ja-JP" dirty="0" smtClean="0"/>
              <a:t>Maslow</a:t>
            </a:r>
          </a:p>
          <a:p>
            <a:pPr lvl="1"/>
            <a:r>
              <a:rPr lang="en-US" altLang="ja-JP" dirty="0" err="1" smtClean="0"/>
              <a:t>Vygotsky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Kohlberg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Social Development </a:t>
            </a:r>
            <a:br>
              <a:rPr lang="en-US" dirty="0" smtClean="0"/>
            </a:br>
            <a:r>
              <a:rPr lang="en-US" dirty="0" smtClean="0"/>
              <a:t>(Slide 3 of 3)</a:t>
            </a:r>
            <a:endParaRPr lang="ja-JP" altLang="en-US" dirty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Implications of Social Learning Theory on Early Childhood Practices</a:t>
            </a:r>
          </a:p>
          <a:p>
            <a:pPr lvl="1"/>
            <a:r>
              <a:rPr lang="en-US" altLang="ja-JP" smtClean="0"/>
              <a:t>Communication</a:t>
            </a:r>
          </a:p>
          <a:p>
            <a:pPr lvl="1"/>
            <a:r>
              <a:rPr lang="en-US" altLang="ja-JP" smtClean="0"/>
              <a:t>Cooperation</a:t>
            </a:r>
          </a:p>
          <a:p>
            <a:pPr lvl="1"/>
            <a:r>
              <a:rPr lang="en-US" altLang="ja-JP" smtClean="0"/>
              <a:t>Assertion</a:t>
            </a:r>
          </a:p>
          <a:p>
            <a:pPr lvl="1"/>
            <a:r>
              <a:rPr lang="en-US" altLang="ja-JP" smtClean="0"/>
              <a:t>Responsibility</a:t>
            </a:r>
          </a:p>
          <a:p>
            <a:pPr lvl="1"/>
            <a:r>
              <a:rPr lang="en-US" altLang="ja-JP" smtClean="0"/>
              <a:t>Empathy</a:t>
            </a:r>
          </a:p>
          <a:p>
            <a:pPr lvl="1"/>
            <a:r>
              <a:rPr lang="en-US" altLang="ja-JP" smtClean="0"/>
              <a:t>Engagement</a:t>
            </a:r>
          </a:p>
          <a:p>
            <a:pPr lvl="1"/>
            <a:r>
              <a:rPr lang="en-US" altLang="ja-JP" smtClean="0"/>
              <a:t>Self-control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The Importance of Play in Social Development (Slide 1 of 6)</a:t>
            </a:r>
            <a:endParaRPr lang="ja-JP" altLang="en-US" dirty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Play is intrinsically motivated</a:t>
            </a:r>
          </a:p>
          <a:p>
            <a:r>
              <a:rPr lang="en-US" altLang="ja-JP" smtClean="0"/>
              <a:t>Play is relatively free of externally imposed rules</a:t>
            </a:r>
          </a:p>
          <a:p>
            <a:r>
              <a:rPr lang="en-US" altLang="ja-JP" smtClean="0"/>
              <a:t>Play is carried out as if the activity were real</a:t>
            </a:r>
          </a:p>
          <a:p>
            <a:r>
              <a:rPr lang="en-US" altLang="ja-JP" smtClean="0"/>
              <a:t>Play focuses on the process rather than any product</a:t>
            </a:r>
          </a:p>
          <a:p>
            <a:r>
              <a:rPr lang="en-US" altLang="ja-JP" smtClean="0"/>
              <a:t>Play is dominated by the players</a:t>
            </a:r>
          </a:p>
          <a:p>
            <a:r>
              <a:rPr lang="en-US" altLang="ja-JP" smtClean="0"/>
              <a:t>Play requires the active involvement of the players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4613"/>
            <a:ext cx="8382000" cy="785812"/>
          </a:xfr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sz="4200" dirty="0" smtClean="0">
                <a:ea typeface="ＭＳ Ｐゴシック" charset="0"/>
              </a:rPr>
              <a:t>Figure 5-5: Concept Map of Play</a:t>
            </a:r>
            <a:endParaRPr lang="en-US" sz="4200" dirty="0">
              <a:ea typeface="ＭＳ Ｐゴシック" charset="0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860425"/>
            <a:ext cx="5664200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529</TotalTime>
  <Words>1008</Words>
  <Application>Microsoft Macintosh PowerPoint</Application>
  <PresentationFormat>On-screen Show (4:3)</PresentationFormat>
  <Paragraphs>167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Chapter 5 </vt:lpstr>
      <vt:lpstr>Using Running Records (Slide 1 of 2)</vt:lpstr>
      <vt:lpstr>Using Running Records (Slide 2 of 2)</vt:lpstr>
      <vt:lpstr>Table 5-1:  Method Recap</vt:lpstr>
      <vt:lpstr>Looking at Social Development (Slide 1 of 3)</vt:lpstr>
      <vt:lpstr>Looking at Social Development (Slide 2 of 3)</vt:lpstr>
      <vt:lpstr>Looking at Social Development  (Slide 3 of 3)</vt:lpstr>
      <vt:lpstr>The Importance of Play in Social Development (Slide 1 of 6)</vt:lpstr>
      <vt:lpstr>Figure 5-5: Concept Map of Play</vt:lpstr>
      <vt:lpstr>The Importance of Play in Social Development (Slide 2 of 6)</vt:lpstr>
      <vt:lpstr>The Importance of Play in Social Development (Slide 3 of 6)</vt:lpstr>
      <vt:lpstr>The Importance of Play in Social Development (Slide 4 of 6)</vt:lpstr>
      <vt:lpstr>The Importance of Play in Social Development (Slide 5 of 6)</vt:lpstr>
      <vt:lpstr>The Importance of Play in Social Development (Slide 6 of 6)</vt:lpstr>
      <vt:lpstr>Observing Social Development in Play (Slide 1 of 2)</vt:lpstr>
      <vt:lpstr>Observing Social Development in Play (Slide 2 of 2)</vt:lpstr>
      <vt:lpstr>Helping All Children with Social Development</vt:lpstr>
    </vt:vector>
  </TitlesOfParts>
  <Company>Delmar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Ingrid Benson</cp:lastModifiedBy>
  <cp:revision>81</cp:revision>
  <cp:lastPrinted>2007-05-25T09:18:54Z</cp:lastPrinted>
  <dcterms:created xsi:type="dcterms:W3CDTF">2005-01-26T18:05:17Z</dcterms:created>
  <dcterms:modified xsi:type="dcterms:W3CDTF">2015-12-06T20:12:19Z</dcterms:modified>
</cp:coreProperties>
</file>