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57" r:id="rId4"/>
    <p:sldId id="269" r:id="rId5"/>
    <p:sldId id="259" r:id="rId6"/>
    <p:sldId id="260" r:id="rId7"/>
    <p:sldId id="262" r:id="rId8"/>
    <p:sldId id="273" r:id="rId9"/>
    <p:sldId id="274" r:id="rId10"/>
    <p:sldId id="270" r:id="rId11"/>
    <p:sldId id="263" r:id="rId12"/>
    <p:sldId id="267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1270">
          <p15:clr>
            <a:srgbClr val="A4A3A4"/>
          </p15:clr>
        </p15:guide>
        <p15:guide id="4" orient="horz" pos="4113">
          <p15:clr>
            <a:srgbClr val="A4A3A4"/>
          </p15:clr>
        </p15:guide>
        <p15:guide id="5" pos="171">
          <p15:clr>
            <a:srgbClr val="A4A3A4"/>
          </p15:clr>
        </p15:guide>
        <p15:guide id="6" pos="3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94A"/>
    <a:srgbClr val="CD5A31"/>
    <a:srgbClr val="DBC049"/>
    <a:srgbClr val="BE542E"/>
    <a:srgbClr val="BC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7612" autoAdjust="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576"/>
        <p:guide orient="horz" pos="336"/>
        <p:guide orient="horz" pos="1270"/>
        <p:guide orient="horz" pos="4113"/>
        <p:guide pos="171"/>
        <p:guide pos="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8F7772A-676C-0F45-B5D0-1444D5CBF08F}" type="slidenum">
              <a:rPr lang="en-US">
                <a:latin typeface="Perpetua"/>
              </a:rPr>
              <a:pPr/>
              <a:t>‹#›</a:t>
            </a:fld>
            <a:endParaRPr lang="en-US" dirty="0"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700279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</a:defRPr>
            </a:lvl1pPr>
          </a:lstStyle>
          <a:p>
            <a:fld id="{5455F7BF-B321-F448-8EAB-21FD578559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59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4C36C2-F4D4-AB46-8571-B98BE5EC5294}" type="slidenum">
              <a:rPr lang="en-US">
                <a:latin typeface="Perpetua"/>
              </a:rPr>
              <a:pPr/>
              <a:t>1</a:t>
            </a:fld>
            <a:endParaRPr lang="en-US" dirty="0">
              <a:latin typeface="Perpetua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1B1451-AF4D-714B-8CA6-7A4DE1E6CFE5}" type="slidenum">
              <a:rPr lang="en-US">
                <a:latin typeface="Perpetua"/>
              </a:rPr>
              <a:pPr/>
              <a:t>11</a:t>
            </a:fld>
            <a:endParaRPr lang="en-US" dirty="0">
              <a:latin typeface="Perpetua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91F612-3751-C34B-B720-F76367FCA245}" type="slidenum">
              <a:rPr lang="en-US">
                <a:latin typeface="Perpetua"/>
              </a:rPr>
              <a:pPr/>
              <a:t>12</a:t>
            </a:fld>
            <a:endParaRPr lang="en-US" dirty="0">
              <a:latin typeface="Perpetua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7A7AB0-7678-5243-B66D-6F8FD83A2EEB}" type="slidenum">
              <a:rPr lang="en-US">
                <a:latin typeface="Perpetua"/>
              </a:rPr>
              <a:pPr/>
              <a:t>13</a:t>
            </a:fld>
            <a:endParaRPr lang="en-US" dirty="0">
              <a:latin typeface="Perpetua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686137-5DB6-2B43-A731-C471EDDB9227}" type="slidenum">
              <a:rPr lang="en-US">
                <a:latin typeface="Perpetua"/>
              </a:rPr>
              <a:pPr/>
              <a:t>14</a:t>
            </a:fld>
            <a:endParaRPr lang="en-US" dirty="0">
              <a:latin typeface="Perpetua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3D757E-5673-6543-83A9-FA82988B573C}" type="slidenum">
              <a:rPr lang="en-US">
                <a:latin typeface="Perpetua"/>
              </a:rPr>
              <a:pPr/>
              <a:t>15</a:t>
            </a:fld>
            <a:endParaRPr lang="en-US" dirty="0">
              <a:latin typeface="Perpetua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AD3E69-CD2D-924D-B708-453CC08806C3}" type="slidenum">
              <a:rPr lang="en-US">
                <a:latin typeface="Perpetua"/>
              </a:rPr>
              <a:pPr/>
              <a:t>16</a:t>
            </a:fld>
            <a:endParaRPr lang="en-US" dirty="0">
              <a:latin typeface="Perpetua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42A954-2B22-6E4C-9124-CD2999F5E78E}" type="slidenum">
              <a:rPr lang="en-US">
                <a:latin typeface="Perpetua"/>
              </a:rPr>
              <a:pPr/>
              <a:t>3</a:t>
            </a:fld>
            <a:endParaRPr lang="en-US" dirty="0">
              <a:latin typeface="Perpetua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4D6B32-F6C7-6A42-B14B-565453706034}" type="slidenum">
              <a:rPr lang="en-US">
                <a:latin typeface="Perpetua"/>
              </a:rPr>
              <a:pPr/>
              <a:t>4</a:t>
            </a:fld>
            <a:endParaRPr lang="en-US" dirty="0">
              <a:latin typeface="Perpetua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14923A-5CAD-5649-9831-77F88DB5E712}" type="slidenum">
              <a:rPr lang="en-US">
                <a:latin typeface="Perpetua"/>
              </a:rPr>
              <a:pPr/>
              <a:t>5</a:t>
            </a:fld>
            <a:endParaRPr lang="en-US" dirty="0">
              <a:latin typeface="Perpetua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/>
              <a:t>Frequency counts are used to measure frequently occurring behaviors.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0BE03C-5C1F-074C-82BA-96544C887674}" type="slidenum">
              <a:rPr lang="en-US">
                <a:latin typeface="Perpetua"/>
              </a:rPr>
              <a:pPr/>
              <a:t>6</a:t>
            </a:fld>
            <a:endParaRPr lang="en-US" dirty="0">
              <a:latin typeface="Perpetua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90C028-0E8A-3748-B381-4D441B047BF9}" type="slidenum">
              <a:rPr lang="en-US">
                <a:latin typeface="Perpetua"/>
              </a:rPr>
              <a:pPr/>
              <a:t>7</a:t>
            </a:fld>
            <a:endParaRPr lang="en-US" dirty="0">
              <a:latin typeface="Perpetua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4E2100-BFC6-4145-9508-B9ADB3FD1209}" type="slidenum">
              <a:rPr lang="en-US">
                <a:latin typeface="Perpetua"/>
              </a:rPr>
              <a:pPr/>
              <a:t>8</a:t>
            </a:fld>
            <a:endParaRPr lang="en-US" dirty="0">
              <a:latin typeface="Perpetua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DC70F4-7C36-FE49-879C-BE6985C29407}" type="slidenum">
              <a:rPr lang="en-US">
                <a:latin typeface="Perpetua"/>
              </a:rPr>
              <a:pPr/>
              <a:t>9</a:t>
            </a:fld>
            <a:endParaRPr lang="en-US" dirty="0">
              <a:latin typeface="Perpetua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22C353-C3BD-3D48-8C5C-80E0DED4C64E}" type="slidenum">
              <a:rPr lang="en-US">
                <a:latin typeface="Perpetua"/>
              </a:rPr>
              <a:pPr/>
              <a:t>10</a:t>
            </a:fld>
            <a:endParaRPr lang="en-US" dirty="0">
              <a:latin typeface="Perpetua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A374A49E-827F-A34A-888E-37517FEA4C66}" type="datetimeFigureOut">
              <a:rPr lang="en-US" smtClean="0"/>
              <a:pPr/>
              <a:t>9/30/2017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29896-A404-2A4D-A739-ECF609003C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7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147DF09C-7DD2-3C48-8723-87D1CD3BD430}" type="datetimeFigureOut">
              <a:rPr lang="en-US" smtClean="0"/>
              <a:pPr/>
              <a:t>9/30/2017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0AA40-5E11-BB41-AB7D-E6D02BCE255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BE0A81C4-691F-CD49-9E03-A554CF5D7EC1}" type="datetimeFigureOut">
              <a:rPr lang="en-US" smtClean="0"/>
              <a:pPr/>
              <a:t>9/30/2017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450BF-600C-3C49-B3D5-1649FC626BA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6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788FACC5-1FC8-564F-97BC-84BB38A044D1}" type="datetimeFigureOut">
              <a:rPr lang="en-US" smtClean="0"/>
              <a:pPr/>
              <a:t>9/30/2017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53944-9CF1-A942-AAF1-472183270CC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6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BB762EC4-A8F5-E64C-B3D8-1227154AF612}" type="datetimeFigureOut">
              <a:rPr lang="en-US" smtClean="0"/>
              <a:pPr/>
              <a:t>9/30/2017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EDAEAE1-C85D-6549-A8A6-3007DD14DE6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65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E0DA5418-A407-2E4C-BE07-4C1E75922469}" type="datetimeFigureOut">
              <a:rPr lang="en-US" smtClean="0"/>
              <a:pPr/>
              <a:t>9/30/2017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B7AF0-97BE-EF41-81D0-B8C6D77A76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2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3C2DC98E-29B7-3344-9045-483FA0F99C38}" type="datetimeFigureOut">
              <a:rPr lang="en-US" smtClean="0"/>
              <a:pPr/>
              <a:t>9/30/2017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E2897-E40B-E94A-8CB0-47182AA0954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5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CA001FB8-CE3C-2D42-A537-D6C41BEBF28F}" type="datetimeFigureOut">
              <a:rPr lang="en-US" smtClean="0"/>
              <a:pPr/>
              <a:t>9/30/2017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8B441-831A-8B44-A3B9-4555B7F9750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A825AE3A-3586-6C46-9156-7C833E0E825D}" type="datetimeFigureOut">
              <a:rPr lang="en-US" smtClean="0"/>
              <a:pPr/>
              <a:t>9/30/2017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C5CEF-85BF-284A-B112-A4A4C874752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3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08135761-076D-7B4B-A772-E4E7B6617CAC}" type="datetimeFigureOut">
              <a:rPr lang="en-US" smtClean="0"/>
              <a:pPr/>
              <a:t>9/30/2017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6CDDC-398E-134A-8206-2782C480EFA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3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3FB1FE1C-91BC-6548-BD89-CBA14C7E7A9C}" type="datetimeFigureOut">
              <a:rPr lang="en-US" smtClean="0"/>
              <a:pPr/>
              <a:t>9/30/2017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3C6C2A3-ADA4-8D4E-9FE9-1480A98FEC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2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fld id="{EA53E3D9-3D16-FA40-8ACE-1D281645EDDA}" type="datetimeFigureOut">
              <a:rPr lang="en-US" smtClean="0"/>
              <a:pPr/>
              <a:t>9/30/2017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rgbClr val="B13F9A"/>
                </a:solidFill>
                <a:latin typeface="Calibri" pitchFamily="34" charset="0"/>
                <a:ea typeface="+mn-ea"/>
                <a:cs typeface="Perpetu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Perpetua"/>
                <a:cs typeface="Perpetua"/>
              </a:defRPr>
            </a:lvl1pPr>
          </a:lstStyle>
          <a:p>
            <a:fld id="{11953B7C-E53D-764B-B229-F7B3A725DF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Using Frequency Counts to Look at Emotional Development</a:t>
            </a:r>
            <a:endParaRPr 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/>
              <a:t>Chapter 6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868362"/>
          </a:xfrm>
          <a:noFill/>
        </p:spPr>
        <p:txBody>
          <a:bodyPr/>
          <a:lstStyle/>
          <a:p>
            <a:pPr algn="ctr" eaLnBrk="1" hangingPunct="1"/>
            <a:r>
              <a:rPr lang="en-US" sz="3600" dirty="0">
                <a:ea typeface="ＭＳ Ｐゴシック" charset="0"/>
              </a:rPr>
              <a:t>Figure 6-7: Types Of Aggression</a:t>
            </a:r>
          </a:p>
        </p:txBody>
      </p:sp>
      <p:pic>
        <p:nvPicPr>
          <p:cNvPr id="23556" name="Picture 3" descr="050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6988"/>
            <a:ext cx="4800600" cy="47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04863"/>
            <a:ext cx="8991600" cy="795337"/>
          </a:xfrm>
          <a:noFill/>
        </p:spPr>
        <p:txBody>
          <a:bodyPr/>
          <a:lstStyle/>
          <a:p>
            <a:pPr algn="ctr" eaLnBrk="1" hangingPunct="1"/>
            <a:r>
              <a:rPr lang="ja-JP" altLang="en-US" dirty="0">
                <a:ea typeface="Perpetua"/>
                <a:cs typeface="Perpetua"/>
              </a:rPr>
              <a:t>Looking </a:t>
            </a:r>
            <a:r>
              <a:rPr lang="en-US" altLang="ja-JP" dirty="0">
                <a:ea typeface="Perpetua"/>
                <a:cs typeface="Perpetua"/>
              </a:rPr>
              <a:t>a</a:t>
            </a:r>
            <a:r>
              <a:rPr lang="ja-JP" altLang="en-US" dirty="0">
                <a:ea typeface="Perpetua"/>
                <a:cs typeface="Perpetua"/>
              </a:rPr>
              <a:t>t Emotional Development</a:t>
            </a:r>
            <a:r>
              <a:rPr lang="ja-JP" altLang="en-US" sz="1200" dirty="0">
                <a:ea typeface="Perpetua"/>
                <a:cs typeface="Perpetua"/>
              </a:rPr>
              <a:t> </a:t>
            </a:r>
            <a:br>
              <a:rPr lang="en-US" altLang="ja-JP" sz="1200" dirty="0">
                <a:ea typeface="Perpetua"/>
                <a:cs typeface="Perpetua"/>
              </a:rPr>
            </a:br>
            <a:r>
              <a:rPr lang="en-US" altLang="ja-JP" sz="1200" dirty="0">
                <a:ea typeface="Perpetua"/>
                <a:cs typeface="Perpetua"/>
              </a:rPr>
              <a:t>(Slide 4 of 4)</a:t>
            </a:r>
            <a:endParaRPr lang="ja-JP" altLang="en-US" dirty="0">
              <a:ea typeface="Perpetua"/>
              <a:cs typeface="Perpetua"/>
            </a:endParaRPr>
          </a:p>
        </p:txBody>
      </p:sp>
      <p:sp>
        <p:nvSpPr>
          <p:cNvPr id="2457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874838"/>
            <a:ext cx="8229600" cy="4602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3400" dirty="0">
                <a:ea typeface="Perpetua"/>
                <a:cs typeface="Perpetua"/>
              </a:rPr>
              <a:t>The Development of Conscience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3200" dirty="0">
                <a:ea typeface="Perpetua"/>
                <a:cs typeface="Perpetua"/>
              </a:rPr>
              <a:t>Conscience: internal voice that guides moral 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3200" dirty="0">
                <a:ea typeface="Perpetua"/>
                <a:cs typeface="Perpetua"/>
              </a:rPr>
              <a:t>Empathy: intellectual and emotional response to another person’s discomfort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3200" dirty="0">
                <a:ea typeface="Perpetua"/>
                <a:cs typeface="Perpetua"/>
              </a:rPr>
              <a:t>The Absence of Joy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z="2800" dirty="0">
                <a:ea typeface="Perpetua"/>
                <a:cs typeface="Perpetua"/>
              </a:rPr>
              <a:t>Failure to Thrive Syndrome: developmental delays caused by physical or emotional factors</a:t>
            </a:r>
            <a:endParaRPr lang="ja-JP" altLang="en-US" sz="2800" dirty="0">
              <a:ea typeface="Perpetua"/>
              <a:cs typeface="Perpetua"/>
            </a:endParaRP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z="2600">
                <a:solidFill>
                  <a:schemeClr val="tx1"/>
                </a:solidFill>
                <a:latin typeface="Perpet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ＭＳ Ｐゴシック" charset="0"/>
              </a:defRPr>
            </a:lvl9pPr>
          </a:lstStyle>
          <a:p>
            <a:r>
              <a:rPr lang="en-US" sz="1400" dirty="0">
                <a:latin typeface="Perpetua"/>
                <a:cs typeface="Perpetua"/>
              </a:rPr>
              <a:t>©2017 Cengage Learning. All Rights Reserved.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Helping Children with Emotional Expression (Slide 1 of 3)</a:t>
            </a:r>
            <a:endParaRPr lang="ja-JP" altLang="en-US" dirty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The Emotionally Secure Environment</a:t>
            </a:r>
          </a:p>
          <a:p>
            <a:r>
              <a:rPr lang="en-US" altLang="ja-JP"/>
              <a:t>Executive Function</a:t>
            </a:r>
          </a:p>
          <a:p>
            <a:pPr lvl="1"/>
            <a:r>
              <a:rPr lang="en-US" altLang="ja-JP"/>
              <a:t>Modeling</a:t>
            </a:r>
          </a:p>
          <a:p>
            <a:pPr lvl="1"/>
            <a:r>
              <a:rPr lang="en-US" altLang="ja-JP"/>
              <a:t>Direct instruction</a:t>
            </a:r>
          </a:p>
          <a:p>
            <a:pPr lvl="1"/>
            <a:r>
              <a:rPr lang="en-US" altLang="ja-JP"/>
              <a:t>Positive or negative reinforcement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Helping Children with Emotional </a:t>
            </a:r>
            <a:r>
              <a:rPr lang="ja-JP" altLang="en-US" dirty="0"/>
              <a:t> </a:t>
            </a:r>
            <a:r>
              <a:rPr lang="en-US" altLang="ja-JP" dirty="0"/>
              <a:t>Expression (Slide 2 of 3)</a:t>
            </a:r>
            <a:endParaRPr lang="ja-JP" altLang="en-US" dirty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Challenging Behavior</a:t>
            </a:r>
          </a:p>
          <a:p>
            <a:pPr lvl="1"/>
            <a:r>
              <a:rPr lang="en-US"/>
              <a:t>“Behavior that interferes with learning or social engagement”</a:t>
            </a:r>
          </a:p>
          <a:p>
            <a:pPr lvl="1"/>
            <a:r>
              <a:rPr lang="en-US"/>
              <a:t>Intervention begins with assessment based on typical developmental behavior</a:t>
            </a:r>
          </a:p>
          <a:p>
            <a:pPr lvl="1"/>
            <a:r>
              <a:rPr lang="en-US"/>
              <a:t>Prevention of more serious social problems later</a:t>
            </a:r>
          </a:p>
          <a:p>
            <a:pPr lvl="1"/>
            <a:r>
              <a:rPr lang="en-US"/>
              <a:t>Bullying – Anti-social, coercive behavior that sets a pattern of aggression</a:t>
            </a:r>
          </a:p>
          <a:p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Helping Children with Emotional Expression (Slide 3 of 3)</a:t>
            </a:r>
            <a:endParaRPr lang="ja-JP" altLang="en-US" dirty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Behaviors that Warrant Concern for Emotional Development</a:t>
            </a:r>
          </a:p>
          <a:p>
            <a:pPr lvl="1"/>
            <a:r>
              <a:rPr lang="en-US" altLang="en-US"/>
              <a:t>Infants and Toddlers</a:t>
            </a:r>
          </a:p>
          <a:p>
            <a:pPr lvl="1"/>
            <a:r>
              <a:rPr lang="en-US" altLang="en-US"/>
              <a:t>Preschoolers</a:t>
            </a:r>
          </a:p>
          <a:p>
            <a:pPr lvl="1"/>
            <a:r>
              <a:rPr lang="en-US" altLang="en-US"/>
              <a:t>Young School-Agers</a:t>
            </a:r>
          </a:p>
          <a:p>
            <a:pPr lvl="1"/>
            <a:r>
              <a:rPr lang="en-US" altLang="en-US"/>
              <a:t>What works?</a:t>
            </a:r>
          </a:p>
          <a:p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/>
              <a:t>Helping All Children with  Emotional Development: Infants and Toddlers (Slide 1 of 2)</a:t>
            </a:r>
            <a:endParaRPr lang="ja-JP" altLang="en-US" sz="3200" dirty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Watch for behavior that gives clues to:</a:t>
            </a:r>
          </a:p>
          <a:p>
            <a:pPr lvl="1"/>
            <a:r>
              <a:rPr lang="en-US"/>
              <a:t>Sensory integration – Organization of sensory information dependent on temperament and the duration and intensity of stimuli</a:t>
            </a:r>
          </a:p>
          <a:p>
            <a:pPr lvl="1"/>
            <a:r>
              <a:rPr lang="en-US"/>
              <a:t>Self-regulation – Ability to control reactions to stimuli and behavior</a:t>
            </a:r>
          </a:p>
          <a:p>
            <a:pPr lvl="2"/>
            <a:r>
              <a:rPr lang="en-US"/>
              <a:t>Watch for arousal, attention, affect ,and action</a:t>
            </a:r>
          </a:p>
          <a:p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/>
              <a:t>Helping All Children with Emotional Development: Infants and Toddlers (Slide 2 of 2)</a:t>
            </a:r>
            <a:endParaRPr lang="ja-JP" altLang="en-US" sz="3200" dirty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Emotional Development of Dual Language Learners</a:t>
            </a:r>
          </a:p>
          <a:p>
            <a:r>
              <a:rPr lang="en-US" altLang="en-US"/>
              <a:t>Emotional Development of Children with Disabilities</a:t>
            </a:r>
          </a:p>
          <a:p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82841-70C7-4CA7-A26F-29F6BA008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6</a:t>
            </a:r>
            <a:br>
              <a:rPr lang="en-US" dirty="0"/>
            </a:br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9DC81-2A81-4B03-A72E-95B0672CB9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describe the characteristics and uses of a Frequency Count.</a:t>
            </a:r>
          </a:p>
          <a:p>
            <a:r>
              <a:rPr lang="en-US" dirty="0"/>
              <a:t>To discuss the core emotions and how they are displayed at different developmental levels.</a:t>
            </a:r>
          </a:p>
          <a:p>
            <a:r>
              <a:rPr lang="en-US" dirty="0"/>
              <a:t>To generate strategies a teacher can use to provide an emotionally secure environment in a classroom or group.</a:t>
            </a:r>
          </a:p>
          <a:p>
            <a:r>
              <a:rPr lang="en-US" dirty="0"/>
              <a:t>To examine behaviors at various ages that give concern about emotional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97618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Using Frequency Counts </a:t>
            </a:r>
            <a:r>
              <a:rPr lang="ja-JP" altLang="en-US" dirty="0"/>
              <a:t> </a:t>
            </a:r>
            <a:br>
              <a:rPr lang="en-US" altLang="ja-JP" dirty="0"/>
            </a:br>
            <a:r>
              <a:rPr lang="en-US" altLang="ja-JP" dirty="0"/>
              <a:t>(Slide 1 of 2)</a:t>
            </a:r>
            <a:endParaRPr lang="ja-JP" altLang="en-US" dirty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/>
              <a:t>Recording method to measure how often a specified event occurs</a:t>
            </a:r>
            <a:endParaRPr lang="ja-JP" altLang="en-US" dirty="0"/>
          </a:p>
          <a:p>
            <a:r>
              <a:rPr lang="en-US" altLang="ja-JP" dirty="0"/>
              <a:t>Closed method—No details recorded</a:t>
            </a:r>
          </a:p>
          <a:p>
            <a:r>
              <a:rPr lang="en-US" altLang="ja-JP" dirty="0"/>
              <a:t>Measure the outcomes after implementing a strategy</a:t>
            </a:r>
          </a:p>
          <a:p>
            <a:r>
              <a:rPr lang="en-US" altLang="ja-JP" dirty="0"/>
              <a:t>Used to document frequently occurring behaviors</a:t>
            </a:r>
          </a:p>
          <a:p>
            <a:r>
              <a:rPr lang="en-US" altLang="ja-JP" dirty="0"/>
              <a:t>Used to measure </a:t>
            </a:r>
            <a:r>
              <a:rPr lang="en-US" altLang="ja-JP" dirty="0" err="1"/>
              <a:t>prosocial</a:t>
            </a:r>
            <a:r>
              <a:rPr lang="en-US" altLang="ja-JP" dirty="0"/>
              <a:t> and antisocial behavior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Figure 6-2: Frequency Count Example</a:t>
            </a:r>
            <a:endParaRPr lang="en-US" dirty="0"/>
          </a:p>
        </p:txBody>
      </p:sp>
      <p:pic>
        <p:nvPicPr>
          <p:cNvPr id="8" name="Picture 3" descr="050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56" r="-2015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ja-JP" sz="4200" dirty="0">
                <a:ea typeface="Perpetua"/>
                <a:cs typeface="Perpetua"/>
              </a:rPr>
              <a:t>Table 6-1: Method Recap</a:t>
            </a:r>
            <a:endParaRPr lang="ja-JP" altLang="en-US" sz="4200" dirty="0">
              <a:ea typeface="Perpetua"/>
              <a:cs typeface="Perpetua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42118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 quantitative measurement on which to base strategies for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Lose the raw data, with no details recorded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Quick to record, with no details, just tallies to write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Only measure one kind of behavior, making the results highly selective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Useful for quantitatively and objectively measuring frequently occurring behaviors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Allow the recorder</a:t>
                      </a:r>
                      <a:r>
                        <a:rPr kumimoji="0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 bias to enter the recording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Using Frequency Counts</a:t>
            </a:r>
            <a:r>
              <a:rPr lang="ja-JP" altLang="en-US" dirty="0"/>
              <a:t> </a:t>
            </a:r>
            <a:r>
              <a:rPr lang="en-US" altLang="ja-JP" dirty="0"/>
              <a:t>(Slide 2 of 2)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/>
              <a:t>How to Find the Time</a:t>
            </a:r>
          </a:p>
          <a:p>
            <a:pPr lvl="1"/>
            <a:r>
              <a:rPr lang="en-US" altLang="ja-JP" dirty="0"/>
              <a:t>Using Technology</a:t>
            </a:r>
          </a:p>
          <a:p>
            <a:pPr lvl="1"/>
            <a:r>
              <a:rPr lang="en-US" altLang="ja-JP" dirty="0"/>
              <a:t>What to Do with It</a:t>
            </a:r>
          </a:p>
          <a:p>
            <a:pPr lvl="2"/>
            <a:r>
              <a:rPr lang="en-US" altLang="ja-JP" dirty="0"/>
              <a:t>If it is focused on a child, it can measure the effects of an intervention strategy</a:t>
            </a:r>
          </a:p>
          <a:p>
            <a:pPr lvl="2"/>
            <a:r>
              <a:rPr lang="en-US" altLang="ja-JP" dirty="0"/>
              <a:t>It can be filed in the child’s folder</a:t>
            </a:r>
          </a:p>
          <a:p>
            <a:pPr lvl="2"/>
            <a:r>
              <a:rPr lang="en-US" altLang="ja-JP" dirty="0"/>
              <a:t>If it is on the whole group it can be a pre- and post-measurement of an intervention strategy, filed in the Class File rather than individual folders</a:t>
            </a:r>
            <a:endParaRPr lang="ja-JP" altLang="en-US" dirty="0"/>
          </a:p>
          <a:p>
            <a:pPr lvl="2"/>
            <a:r>
              <a:rPr lang="en-US" altLang="ja-JP" dirty="0"/>
              <a:t>Shared with child, family, group as appropriate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Looking at Emotional Development</a:t>
            </a:r>
            <a:r>
              <a:rPr lang="ja-JP" altLang="en-US" dirty="0"/>
              <a:t> </a:t>
            </a:r>
            <a:br>
              <a:rPr lang="en-US" altLang="ja-JP" dirty="0"/>
            </a:br>
            <a:r>
              <a:rPr lang="en-US" altLang="ja-JP" dirty="0"/>
              <a:t>(Slide 1 of 4)</a:t>
            </a:r>
            <a:endParaRPr lang="ja-JP" altLang="en-US" dirty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Temperament</a:t>
            </a:r>
          </a:p>
          <a:p>
            <a:pPr lvl="1"/>
            <a:r>
              <a:rPr lang="en-US" altLang="ja-JP"/>
              <a:t>Activity level</a:t>
            </a:r>
          </a:p>
          <a:p>
            <a:pPr lvl="1"/>
            <a:r>
              <a:rPr lang="en-US" altLang="ja-JP"/>
              <a:t>Rhythmicity</a:t>
            </a:r>
          </a:p>
          <a:p>
            <a:pPr lvl="1"/>
            <a:r>
              <a:rPr lang="en-US" altLang="ja-JP"/>
              <a:t>Approach or withdrawal</a:t>
            </a:r>
          </a:p>
          <a:p>
            <a:pPr lvl="1"/>
            <a:r>
              <a:rPr lang="en-US" altLang="ja-JP"/>
              <a:t>Adaptability</a:t>
            </a:r>
          </a:p>
          <a:p>
            <a:pPr lvl="1"/>
            <a:r>
              <a:rPr lang="en-US" altLang="ja-JP"/>
              <a:t>Intensity of reaction</a:t>
            </a:r>
          </a:p>
          <a:p>
            <a:pPr lvl="1"/>
            <a:r>
              <a:rPr lang="en-US" altLang="ja-JP"/>
              <a:t>Threshold of responsiveness</a:t>
            </a:r>
          </a:p>
          <a:p>
            <a:pPr lvl="1"/>
            <a:r>
              <a:rPr lang="en-US" altLang="ja-JP"/>
              <a:t>Quality of mood</a:t>
            </a:r>
          </a:p>
          <a:p>
            <a:pPr lvl="1"/>
            <a:r>
              <a:rPr lang="en-US" altLang="ja-JP"/>
              <a:t>Distractibility</a:t>
            </a:r>
          </a:p>
          <a:p>
            <a:pPr lvl="1"/>
            <a:r>
              <a:rPr lang="en-US" altLang="ja-JP"/>
              <a:t>Attention span and persistence</a:t>
            </a:r>
          </a:p>
          <a:p>
            <a:pPr lvl="1"/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+mn-lt"/>
              </a:rPr>
              <a:t>Looking at Emotional Development</a:t>
            </a:r>
            <a:br>
              <a:rPr lang="en-US" altLang="ja-JP" dirty="0"/>
            </a:br>
            <a:r>
              <a:rPr lang="en-US" altLang="ja-JP" dirty="0"/>
              <a:t>(Slide 2 of 4)</a:t>
            </a:r>
            <a:endParaRPr lang="ja-JP" altLang="en-US" dirty="0"/>
          </a:p>
        </p:txBody>
      </p:sp>
      <p:sp>
        <p:nvSpPr>
          <p:cNvPr id="2150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Socialization of Emotional Responses</a:t>
            </a:r>
          </a:p>
          <a:p>
            <a:pPr lvl="1"/>
            <a:r>
              <a:rPr lang="en-US" altLang="ja-JP"/>
              <a:t>Emotional intelligence: type of intelligence that controls emotions in a socially acceptable way</a:t>
            </a:r>
          </a:p>
          <a:p>
            <a:r>
              <a:rPr lang="en-US" altLang="ja-JP"/>
              <a:t>Core Emotions</a:t>
            </a:r>
          </a:p>
          <a:p>
            <a:pPr lvl="1"/>
            <a:r>
              <a:rPr lang="en-US" altLang="ja-JP"/>
              <a:t>Basic emotions present at birth from which other emotions evolve</a:t>
            </a:r>
          </a:p>
          <a:p>
            <a:pPr lvl="1"/>
            <a:r>
              <a:rPr lang="en-US" altLang="ja-JP"/>
              <a:t>Joy, Love, Happiness</a:t>
            </a:r>
          </a:p>
          <a:p>
            <a:pPr lvl="1"/>
            <a:r>
              <a:rPr lang="en-US" altLang="ja-JP"/>
              <a:t>Children under Stress</a:t>
            </a:r>
          </a:p>
          <a:p>
            <a:pPr lvl="1"/>
            <a:r>
              <a:rPr lang="en-US" altLang="ja-JP"/>
              <a:t>The Resilient Child</a:t>
            </a:r>
          </a:p>
          <a:p>
            <a:pPr lvl="1"/>
            <a:r>
              <a:rPr lang="en-US" altLang="ja-JP"/>
              <a:t>Anger and Aggression</a:t>
            </a:r>
            <a:endParaRPr lang="ja-JP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Looking at Emotional Development</a:t>
            </a:r>
            <a:br>
              <a:rPr lang="en-US" altLang="ja-JP" dirty="0"/>
            </a:br>
            <a:r>
              <a:rPr lang="ja-JP" altLang="en-US" dirty="0"/>
              <a:t> </a:t>
            </a:r>
            <a:r>
              <a:rPr lang="en-US" altLang="ja-JP" dirty="0"/>
              <a:t>(Slide 3 of 4)</a:t>
            </a:r>
            <a:endParaRPr lang="ja-JP" altLang="en-US" dirty="0"/>
          </a:p>
        </p:txBody>
      </p:sp>
      <p:sp>
        <p:nvSpPr>
          <p:cNvPr id="2253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Joy, Love, Happiness</a:t>
            </a:r>
          </a:p>
          <a:p>
            <a:r>
              <a:rPr lang="en-US" altLang="ja-JP"/>
              <a:t>Children under Stress</a:t>
            </a:r>
          </a:p>
          <a:p>
            <a:r>
              <a:rPr lang="en-US" altLang="ja-JP"/>
              <a:t>The Resilient Child</a:t>
            </a:r>
          </a:p>
          <a:p>
            <a:r>
              <a:rPr lang="en-US" altLang="ja-JP"/>
              <a:t>Anger and Aggression</a:t>
            </a:r>
          </a:p>
          <a:p>
            <a:pPr lvl="1"/>
            <a:r>
              <a:rPr lang="en-US" altLang="ja-JP"/>
              <a:t>Accidental</a:t>
            </a:r>
          </a:p>
          <a:p>
            <a:pPr lvl="1"/>
            <a:r>
              <a:rPr lang="en-US" altLang="ja-JP"/>
              <a:t>Expressive</a:t>
            </a:r>
          </a:p>
          <a:p>
            <a:pPr lvl="1"/>
            <a:r>
              <a:rPr lang="en-US" altLang="ja-JP"/>
              <a:t>Instrumental</a:t>
            </a:r>
          </a:p>
          <a:p>
            <a:pPr lvl="1"/>
            <a:r>
              <a:rPr lang="en-US" altLang="ja-JP"/>
              <a:t>Hostile</a:t>
            </a:r>
            <a:endParaRPr lang="en-US" altLang="ja-JP" dirty="0"/>
          </a:p>
        </p:txBody>
      </p:sp>
      <p:sp>
        <p:nvSpPr>
          <p:cNvPr id="22532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/>
              <a:t>Fear</a:t>
            </a:r>
          </a:p>
          <a:p>
            <a:r>
              <a:rPr lang="en-US"/>
              <a:t>Shyness, a Form of Fear</a:t>
            </a:r>
          </a:p>
          <a:p>
            <a:r>
              <a:rPr lang="en-US"/>
              <a:t>Sadness and Shame</a:t>
            </a:r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Cengage Template</Template>
  <TotalTime>983</TotalTime>
  <Words>798</Words>
  <Application>Microsoft Office PowerPoint</Application>
  <PresentationFormat>On-screen Show (4:3)</PresentationFormat>
  <Paragraphs>127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MS PGothic</vt:lpstr>
      <vt:lpstr>MS PGothic</vt:lpstr>
      <vt:lpstr>Arial</vt:lpstr>
      <vt:lpstr>Calibri</vt:lpstr>
      <vt:lpstr>Franklin Gothic Book</vt:lpstr>
      <vt:lpstr>Perpetua</vt:lpstr>
      <vt:lpstr>Wingdings 2</vt:lpstr>
      <vt:lpstr>Equity</vt:lpstr>
      <vt:lpstr>Chapter 6</vt:lpstr>
      <vt:lpstr>Chapter 6 Learning Objectives</vt:lpstr>
      <vt:lpstr>Using Frequency Counts   (Slide 1 of 2)</vt:lpstr>
      <vt:lpstr>Figure 6-2: Frequency Count Example</vt:lpstr>
      <vt:lpstr>Table 6-1: Method Recap</vt:lpstr>
      <vt:lpstr>Using Frequency Counts (Slide 2 of 2)</vt:lpstr>
      <vt:lpstr>Looking at Emotional Development  (Slide 1 of 4)</vt:lpstr>
      <vt:lpstr>Looking at Emotional Development (Slide 2 of 4)</vt:lpstr>
      <vt:lpstr>Looking at Emotional Development  (Slide 3 of 4)</vt:lpstr>
      <vt:lpstr>Figure 6-7: Types Of Aggression</vt:lpstr>
      <vt:lpstr>Looking at Emotional Development  (Slide 4 of 4)</vt:lpstr>
      <vt:lpstr>Helping Children with Emotional Expression (Slide 1 of 3)</vt:lpstr>
      <vt:lpstr>Helping Children with Emotional  Expression (Slide 2 of 3)</vt:lpstr>
      <vt:lpstr>Helping Children with Emotional Expression (Slide 3 of 3)</vt:lpstr>
      <vt:lpstr>Helping All Children with  Emotional Development: Infants and Toddlers (Slide 1 of 2)</vt:lpstr>
      <vt:lpstr>Helping All Children with Emotional Development: Infants and Toddlers (Slide 2 of 2)</vt:lpstr>
    </vt:vector>
  </TitlesOfParts>
  <Company>Delmar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Denise Marshall-Thomas</cp:lastModifiedBy>
  <cp:revision>92</cp:revision>
  <cp:lastPrinted>2007-05-25T09:21:49Z</cp:lastPrinted>
  <dcterms:created xsi:type="dcterms:W3CDTF">2005-01-26T18:05:17Z</dcterms:created>
  <dcterms:modified xsi:type="dcterms:W3CDTF">2017-10-01T05:59:44Z</dcterms:modified>
</cp:coreProperties>
</file>