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9"/>
  </p:notesMasterIdLst>
  <p:handoutMasterIdLst>
    <p:handoutMasterId r:id="rId20"/>
  </p:handoutMasterIdLst>
  <p:sldIdLst>
    <p:sldId id="270" r:id="rId2"/>
    <p:sldId id="279" r:id="rId3"/>
    <p:sldId id="257" r:id="rId4"/>
    <p:sldId id="271" r:id="rId5"/>
    <p:sldId id="272" r:id="rId6"/>
    <p:sldId id="258" r:id="rId7"/>
    <p:sldId id="261" r:id="rId8"/>
    <p:sldId id="273" r:id="rId9"/>
    <p:sldId id="267" r:id="rId10"/>
    <p:sldId id="263" r:id="rId11"/>
    <p:sldId id="274" r:id="rId12"/>
    <p:sldId id="275" r:id="rId13"/>
    <p:sldId id="276" r:id="rId14"/>
    <p:sldId id="264" r:id="rId15"/>
    <p:sldId id="277" r:id="rId16"/>
    <p:sldId id="278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orient="horz" pos="368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rley, Drew" initials="K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576"/>
        <p:guide orient="horz" pos="368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F54130-BCC7-1D4F-95EF-DD242E9C309F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915430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</a:defRPr>
            </a:lvl1pPr>
          </a:lstStyle>
          <a:p>
            <a:fld id="{E0926263-48CD-244E-A5C6-62B9758E8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2D104E-1725-6645-8253-076809F6612A}" type="slidenum">
              <a:rPr lang="en-US">
                <a:latin typeface="Perpetua"/>
              </a:rPr>
              <a:pPr/>
              <a:t>3</a:t>
            </a:fld>
            <a:endParaRPr lang="en-US" dirty="0">
              <a:latin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34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ED1462-CD4C-CA48-915A-6B7A543E27CE}" type="slidenum">
              <a:rPr lang="en-US">
                <a:latin typeface="Perpetua"/>
              </a:rPr>
              <a:pPr/>
              <a:t>12</a:t>
            </a:fld>
            <a:endParaRPr lang="en-US" dirty="0">
              <a:latin typeface="Perpetua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1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DFCFE1-AFDF-8A42-AD63-E80A070B3C7A}" type="slidenum">
              <a:rPr lang="en-US">
                <a:latin typeface="Perpetua"/>
              </a:rPr>
              <a:pPr/>
              <a:t>13</a:t>
            </a:fld>
            <a:endParaRPr lang="en-US" dirty="0">
              <a:latin typeface="Perpetua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5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074E0D-0750-E843-BA42-400797B1393F}" type="slidenum">
              <a:rPr lang="en-US">
                <a:latin typeface="Perpetua"/>
              </a:rPr>
              <a:pPr/>
              <a:t>14</a:t>
            </a:fld>
            <a:endParaRPr lang="en-US" dirty="0">
              <a:latin typeface="Perpetua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27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48CD58-5993-4C4A-BA8A-0A5FF846F722}" type="slidenum">
              <a:rPr lang="en-US">
                <a:latin typeface="Perpetua"/>
              </a:rPr>
              <a:pPr/>
              <a:t>15</a:t>
            </a:fld>
            <a:endParaRPr lang="en-US" dirty="0">
              <a:latin typeface="Perpetua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819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05D487-D799-A243-8E15-73C6396AF327}" type="slidenum">
              <a:rPr lang="en-US">
                <a:latin typeface="Perpetua"/>
              </a:rPr>
              <a:pPr/>
              <a:t>16</a:t>
            </a:fld>
            <a:endParaRPr lang="en-US" dirty="0">
              <a:latin typeface="Perpetua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31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63063D-2133-DA41-A8D7-716C4C6D1C37}" type="slidenum">
              <a:rPr lang="en-US">
                <a:latin typeface="Perpetua"/>
              </a:rPr>
              <a:pPr/>
              <a:t>4</a:t>
            </a:fld>
            <a:endParaRPr lang="en-US" dirty="0">
              <a:latin typeface="Perpetua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24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00E9AB9-6527-6648-BB50-E7E642D29C9F}" type="slidenum">
              <a:rPr lang="en-US">
                <a:latin typeface="Perpetua"/>
              </a:rPr>
              <a:pPr/>
              <a:t>5</a:t>
            </a:fld>
            <a:endParaRPr lang="en-US" dirty="0">
              <a:latin typeface="Perpetua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88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305CCA-2BA7-384F-8DDD-C0240FCA02CB}" type="slidenum">
              <a:rPr lang="en-US">
                <a:latin typeface="Perpetua"/>
              </a:rPr>
              <a:pPr/>
              <a:t>6</a:t>
            </a:fld>
            <a:endParaRPr lang="en-US" dirty="0">
              <a:latin typeface="Perpetua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dirty="0"/>
              <a:t>Conversations and interviews method of recording can be used for assessing the child’s language, cognitive, and social-emotional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949588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B9CBBD-6D06-3C4A-A972-F39B19E992A8}" type="slidenum">
              <a:rPr lang="en-US">
                <a:latin typeface="Perpetua"/>
              </a:rPr>
              <a:pPr/>
              <a:t>7</a:t>
            </a:fld>
            <a:endParaRPr lang="en-US" dirty="0">
              <a:latin typeface="Perpetua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42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C8BF2F-9E82-0941-9984-2B87164C10B6}" type="slidenum">
              <a:rPr lang="en-US">
                <a:latin typeface="Perpetua"/>
              </a:rPr>
              <a:pPr/>
              <a:t>8</a:t>
            </a:fld>
            <a:endParaRPr lang="en-US" dirty="0">
              <a:latin typeface="Perpetua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53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7C7D32-1A08-3A46-BD8C-4B61BB4067F2}" type="slidenum">
              <a:rPr lang="en-US">
                <a:latin typeface="Perpetua"/>
              </a:rPr>
              <a:pPr/>
              <a:t>9</a:t>
            </a:fld>
            <a:endParaRPr lang="en-US" dirty="0">
              <a:latin typeface="Perpetua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18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7C98B1-F2F7-F441-BD89-D2DB081C9612}" type="slidenum">
              <a:rPr lang="en-US">
                <a:latin typeface="Perpetua"/>
              </a:rPr>
              <a:pPr/>
              <a:t>10</a:t>
            </a:fld>
            <a:endParaRPr lang="en-US" dirty="0">
              <a:latin typeface="Perpetua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96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E57CDF-9CCE-D841-92FB-98D5060C25B7}" type="slidenum">
              <a:rPr lang="en-US">
                <a:latin typeface="Perpetua"/>
              </a:rPr>
              <a:pPr/>
              <a:t>11</a:t>
            </a:fld>
            <a:endParaRPr lang="en-US" dirty="0">
              <a:latin typeface="Perpetua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87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D66C49F2-03E8-8543-B291-9C32FDC61AD9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38F04-5717-DD44-91EC-E81661BF85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03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9B0E509-FEC9-8443-9269-DE8C12176B11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BCAE5-2A37-5240-8C09-99B229A6222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0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470479A7-0862-9B43-93AC-01A3D70E8937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B01D1-BB29-614B-BE46-296CFC989D3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4E04B785-5AB0-CE40-9BEC-A45E1E29D6B6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B19BC-7538-F842-9396-A9CC758A6B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9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DBB7DE2B-6738-064D-8C95-735ABAB72180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281D7B95-CB80-6648-9F57-21B1FF963CC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98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145F0F7-5029-B841-AED9-21745FDE1BAF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077DD-8B15-4E41-A04A-4B82BD50CD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3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738236A-5F81-2247-AB84-92DAD1FB1B91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3641F-B551-EE46-B317-BDAA2656D07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0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0650FAC4-56AA-9C44-AA54-BECDEF87CE58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FDE5B-C2D3-6E4A-9BC5-E27A4294E53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1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C7A8F2C1-11D7-DA46-B9A8-E05CB2B5843F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A83BF-0D1E-7B44-B3B2-0FD9F987B23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7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F620D4B6-7281-2E4D-9880-C5BD5EB20C8D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0E622-93F1-654B-AAC1-7C9EFDA209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0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2CF0F0FE-01F3-8043-9F69-B06E0BF69868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F1FCFFA8-E28E-4F40-A55D-D80EA2D3111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3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2C201FD2-8545-8748-B723-6949E235C107}" type="datetimeFigureOut">
              <a:rPr lang="en-US" smtClean="0"/>
              <a:pPr/>
              <a:t>10/8/2017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B13F9A"/>
                </a:solidFill>
                <a:latin typeface="Calibri" pitchFamily="34" charset="0"/>
                <a:ea typeface="+mn-ea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Perpetua"/>
                <a:cs typeface="Perpetua"/>
              </a:defRPr>
            </a:lvl1pPr>
          </a:lstStyle>
          <a:p>
            <a:fld id="{477430BC-1819-284D-832B-63E16615B7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Using Conversations to Listen to Language and Speech</a:t>
            </a:r>
            <a:endParaRPr lang="en-US" dirty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Language Development (Slide 1 of 4)</a:t>
            </a:r>
            <a:endParaRPr lang="ja-JP" altLang="en-US" dirty="0"/>
          </a:p>
        </p:txBody>
      </p:sp>
      <p:sp>
        <p:nvSpPr>
          <p:cNvPr id="33796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Phonology</a:t>
            </a:r>
          </a:p>
          <a:p>
            <a:r>
              <a:rPr lang="en-US" altLang="ja-JP"/>
              <a:t>Vocabulary</a:t>
            </a:r>
          </a:p>
          <a:p>
            <a:r>
              <a:rPr lang="en-US" altLang="ja-JP"/>
              <a:t>Grammar</a:t>
            </a:r>
          </a:p>
          <a:p>
            <a:r>
              <a:rPr lang="en-US" altLang="ja-JP"/>
              <a:t>Discourse</a:t>
            </a:r>
          </a:p>
          <a:p>
            <a:r>
              <a:rPr lang="en-US" altLang="ja-JP"/>
              <a:t>Pragmatics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Language Development (Slide 2 of 4)</a:t>
            </a:r>
            <a:endParaRPr lang="ja-JP" altLang="en-US" dirty="0"/>
          </a:p>
        </p:txBody>
      </p:sp>
      <p:sp>
        <p:nvSpPr>
          <p:cNvPr id="34820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Language Acquisition Theories</a:t>
            </a:r>
          </a:p>
          <a:p>
            <a:pPr lvl="1"/>
            <a:r>
              <a:rPr lang="en-US" altLang="ja-JP"/>
              <a:t>Skinner and Bandura</a:t>
            </a:r>
          </a:p>
          <a:p>
            <a:pPr lvl="1"/>
            <a:r>
              <a:rPr lang="en-US" altLang="ja-JP"/>
              <a:t>Chomsky</a:t>
            </a:r>
          </a:p>
          <a:p>
            <a:pPr lvl="1"/>
            <a:r>
              <a:rPr lang="en-US" altLang="ja-JP"/>
              <a:t>Bruner</a:t>
            </a:r>
          </a:p>
          <a:p>
            <a:pPr lvl="1"/>
            <a:r>
              <a:rPr lang="en-US" altLang="ja-JP"/>
              <a:t>Vygotsky</a:t>
            </a:r>
          </a:p>
          <a:p>
            <a:pPr lvl="1"/>
            <a:r>
              <a:rPr lang="en-US" altLang="ja-JP"/>
              <a:t>Hart and Risley</a:t>
            </a:r>
          </a:p>
          <a:p>
            <a:pPr lvl="1"/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Language Development (Slide 3 of 4)</a:t>
            </a:r>
            <a:endParaRPr lang="ja-JP" altLang="en-US" dirty="0"/>
          </a:p>
        </p:txBody>
      </p:sp>
      <p:sp>
        <p:nvSpPr>
          <p:cNvPr id="35844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Language Progression</a:t>
            </a:r>
          </a:p>
          <a:p>
            <a:pPr lvl="1"/>
            <a:r>
              <a:rPr lang="en-US" altLang="ja-JP"/>
              <a:t>Beginning Communication</a:t>
            </a:r>
          </a:p>
          <a:p>
            <a:pPr lvl="2"/>
            <a:r>
              <a:rPr lang="en-US" altLang="ja-JP"/>
              <a:t>Holographic phrases</a:t>
            </a:r>
          </a:p>
          <a:p>
            <a:pPr lvl="2"/>
            <a:r>
              <a:rPr lang="en-US" altLang="ja-JP"/>
              <a:t>Telegraphic phrases</a:t>
            </a:r>
          </a:p>
          <a:p>
            <a:pPr lvl="2"/>
            <a:r>
              <a:rPr lang="en-US" altLang="ja-JP"/>
              <a:t>Syntax</a:t>
            </a:r>
          </a:p>
          <a:p>
            <a:pPr lvl="2"/>
            <a:r>
              <a:rPr lang="en-US" altLang="ja-JP"/>
              <a:t>overgeneralization</a:t>
            </a:r>
          </a:p>
          <a:p>
            <a:pPr lvl="1"/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Language Development (Slide 4 of 4)</a:t>
            </a:r>
            <a:endParaRPr lang="ja-JP" altLang="en-US" dirty="0"/>
          </a:p>
        </p:txBody>
      </p:sp>
      <p:sp>
        <p:nvSpPr>
          <p:cNvPr id="39940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Functions of Language</a:t>
            </a:r>
          </a:p>
          <a:p>
            <a:pPr lvl="1"/>
            <a:r>
              <a:rPr lang="en-US" altLang="ja-JP"/>
              <a:t>Greetings, informing, demanding, promising, requesting</a:t>
            </a:r>
          </a:p>
          <a:p>
            <a:pPr lvl="1"/>
            <a:r>
              <a:rPr lang="en-US" altLang="ja-JP"/>
              <a:t>Needs of the listener</a:t>
            </a:r>
          </a:p>
          <a:p>
            <a:pPr lvl="1"/>
            <a:r>
              <a:rPr lang="en-US" altLang="ja-JP"/>
              <a:t>Following roles for conversations</a:t>
            </a:r>
          </a:p>
          <a:p>
            <a:pPr lvl="1"/>
            <a:r>
              <a:rPr lang="en-US" altLang="ja-JP"/>
              <a:t>Social and Nonverbal</a:t>
            </a:r>
          </a:p>
          <a:p>
            <a:r>
              <a:rPr lang="en-US" altLang="ja-JP"/>
              <a:t>Dual Language Learners</a:t>
            </a:r>
          </a:p>
          <a:p>
            <a:endParaRPr lang="en-US" altLang="ja-JP"/>
          </a:p>
          <a:p>
            <a:pPr lvl="1"/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The Teacher’s Role in Language Development (Slide 1 of 3)</a:t>
            </a:r>
            <a:endParaRPr lang="ja-JP" altLang="en-US" dirty="0"/>
          </a:p>
        </p:txBody>
      </p:sp>
      <p:sp>
        <p:nvSpPr>
          <p:cNvPr id="37892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Facilitating Language</a:t>
            </a:r>
          </a:p>
          <a:p>
            <a:r>
              <a:rPr lang="en-US" altLang="ja-JP"/>
              <a:t>Elicited Conversations</a:t>
            </a:r>
          </a:p>
          <a:p>
            <a:r>
              <a:rPr lang="en-US" altLang="ja-JP"/>
              <a:t>“Teacher, Be Quiet”</a:t>
            </a:r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The Teacher’s Role in Language Development (Slide 2 of 3)</a:t>
            </a:r>
            <a:endParaRPr lang="ja-JP" altLang="en-US" dirty="0"/>
          </a:p>
        </p:txBody>
      </p:sp>
      <p:sp>
        <p:nvSpPr>
          <p:cNvPr id="38916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Language Role Models</a:t>
            </a:r>
          </a:p>
          <a:p>
            <a:pPr lvl="1"/>
            <a:r>
              <a:rPr lang="en-US" altLang="ja-JP"/>
              <a:t>The Tester</a:t>
            </a:r>
          </a:p>
          <a:p>
            <a:pPr lvl="1"/>
            <a:r>
              <a:rPr lang="en-US" altLang="ja-JP"/>
              <a:t>The Helper</a:t>
            </a:r>
          </a:p>
          <a:p>
            <a:pPr lvl="1"/>
            <a:r>
              <a:rPr lang="en-US" altLang="ja-JP"/>
              <a:t>“Use Your Words”</a:t>
            </a:r>
          </a:p>
          <a:p>
            <a:pPr lvl="1"/>
            <a:r>
              <a:rPr lang="en-US" altLang="ja-JP"/>
              <a:t>“How Would You Like It if She Did That to You?”</a:t>
            </a:r>
          </a:p>
          <a:p>
            <a:pPr lvl="1"/>
            <a:r>
              <a:rPr lang="en-US" altLang="ja-JP"/>
              <a:t>Incorrect Grammar, Slang, and Lazy Articulation</a:t>
            </a:r>
          </a:p>
          <a:p>
            <a:pPr lvl="1"/>
            <a:r>
              <a:rPr lang="en-US" altLang="ja-JP"/>
              <a:t>Tone and Volume</a:t>
            </a:r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The Teacher’s Role in Language Development (Slide 3 of 3)</a:t>
            </a:r>
            <a:endParaRPr lang="ja-JP" altLang="en-US" dirty="0"/>
          </a:p>
        </p:txBody>
      </p:sp>
      <p:sp>
        <p:nvSpPr>
          <p:cNvPr id="39940" name="Rectangle 6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Language and Literacy Connection</a:t>
            </a:r>
          </a:p>
          <a:p>
            <a:r>
              <a:rPr lang="en-US" altLang="ja-JP"/>
              <a:t>Language and the Common Core</a:t>
            </a:r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Helping All Children with Language Development</a:t>
            </a:r>
            <a:endParaRPr lang="en-US" dirty="0"/>
          </a:p>
        </p:txBody>
      </p:sp>
      <p:sp>
        <p:nvSpPr>
          <p:cNvPr id="4096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Observing the Developing Language of Infants and Toddlers</a:t>
            </a:r>
          </a:p>
          <a:p>
            <a:r>
              <a:rPr lang="en-US"/>
              <a:t>Dual Language Learners</a:t>
            </a:r>
          </a:p>
          <a:p>
            <a:r>
              <a:rPr lang="en-US"/>
              <a:t>The Quiet Child</a:t>
            </a:r>
          </a:p>
          <a:p>
            <a:r>
              <a:rPr lang="en-US"/>
              <a:t>Children with Differing Abilities in Regular Classrooms</a:t>
            </a:r>
          </a:p>
          <a:p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9C11-8250-4EF2-B65F-33CC8ACB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Chapter 7</a:t>
            </a:r>
            <a:br>
              <a:rPr lang="en-US" dirty="0"/>
            </a:br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C1C0E-DA5C-4D35-A916-722A69F02DB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discuss how to observe children’s language and speech through conversations</a:t>
            </a:r>
          </a:p>
          <a:p>
            <a:r>
              <a:rPr lang="en-US" dirty="0"/>
              <a:t>To explain the differences between speech, receptive and expressive language</a:t>
            </a:r>
          </a:p>
          <a:p>
            <a:r>
              <a:rPr lang="en-US" dirty="0"/>
              <a:t>To review the progress of language development</a:t>
            </a:r>
          </a:p>
          <a:p>
            <a:r>
              <a:rPr lang="en-US" dirty="0"/>
              <a:t>To give examples of the teacher’s role in language development</a:t>
            </a:r>
          </a:p>
          <a:p>
            <a:r>
              <a:rPr lang="en-US" dirty="0"/>
              <a:t>To examine the ways the teacher can help all children with language development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0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915400" cy="1258888"/>
          </a:xfrm>
        </p:spPr>
        <p:txBody>
          <a:bodyPr/>
          <a:lstStyle/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Using Conversations to Listen to Language and Speech (Slide 1 of 3)</a:t>
            </a:r>
            <a:endParaRPr lang="ja-JP" altLang="en-US" dirty="0">
              <a:ea typeface="Osaka" charset="0"/>
              <a:cs typeface="Osaka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7772400" cy="4525963"/>
          </a:xfrm>
        </p:spPr>
        <p:txBody>
          <a:bodyPr/>
          <a:lstStyle/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Listening as the Foundation for Language Development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Planned listening activities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Do something for themselves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Tell another how to do something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Operate some type of toy or equipment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Carry a message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Recall details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Put objects in a special order or sequence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See how many or facts they can remember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Learn new skills</a:t>
            </a:r>
          </a:p>
          <a:p>
            <a:pPr eaLnBrk="1" hangingPunct="1"/>
            <a:endParaRPr lang="en-US" altLang="ja-JP" dirty="0">
              <a:ea typeface="Osaka" charset="0"/>
              <a:cs typeface="Osaka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839200" cy="1258888"/>
          </a:xfrm>
        </p:spPr>
        <p:txBody>
          <a:bodyPr/>
          <a:lstStyle/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Using Conversations to Listen to Language and Speech (Slide 2 of 3)</a:t>
            </a:r>
            <a:endParaRPr lang="ja-JP" altLang="en-US" dirty="0">
              <a:ea typeface="Osaka" charset="0"/>
              <a:cs typeface="Osaka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7848600" cy="4525963"/>
          </a:xfrm>
        </p:spPr>
        <p:txBody>
          <a:bodyPr/>
          <a:lstStyle/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Informal Observations of Language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Listening to Language Play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Environments for Conversation</a:t>
            </a:r>
          </a:p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Child Interviews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Scheduled Interviews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Diagnostic Interviews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Facilitated Conversations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Observing during Dialogic Reading</a:t>
            </a:r>
          </a:p>
          <a:p>
            <a:pPr eaLnBrk="1" hangingPunct="1"/>
            <a:endParaRPr lang="en-US" altLang="ja-JP" dirty="0">
              <a:ea typeface="Osaka" charset="0"/>
              <a:cs typeface="Osaka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8839200" cy="1258888"/>
          </a:xfrm>
        </p:spPr>
        <p:txBody>
          <a:bodyPr/>
          <a:lstStyle/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Using Conversations to Listen to Language and Speech (Slide 3 of 3)</a:t>
            </a:r>
            <a:endParaRPr lang="ja-JP" altLang="en-US" dirty="0">
              <a:ea typeface="Osaka" charset="0"/>
              <a:cs typeface="Osaka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Documenting Children’s Language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Voice Recording Children’s Language Development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Confidentiality Issue</a:t>
            </a:r>
          </a:p>
          <a:p>
            <a:pPr eaLnBrk="1" hangingPunct="1"/>
            <a:r>
              <a:rPr lang="en-US" altLang="ja-JP" dirty="0">
                <a:ea typeface="Osaka" charset="0"/>
                <a:cs typeface="Osaka" charset="0"/>
              </a:rPr>
              <a:t>How to Find the Time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Using Technology</a:t>
            </a:r>
          </a:p>
          <a:p>
            <a:pPr lvl="1" eaLnBrk="1" hangingPunct="1"/>
            <a:r>
              <a:rPr lang="en-US" altLang="ja-JP" dirty="0">
                <a:ea typeface="Osaka" charset="0"/>
                <a:cs typeface="Osaka" charset="0"/>
              </a:rPr>
              <a:t>What to Do with It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Notes or tape recordings can be filed in the child’s portfolio/folder</a:t>
            </a:r>
          </a:p>
          <a:p>
            <a:pPr lvl="2" eaLnBrk="1" hangingPunct="1"/>
            <a:r>
              <a:rPr lang="en-US" altLang="ja-JP" dirty="0">
                <a:ea typeface="Osaka" charset="0"/>
                <a:cs typeface="Osaka" charset="0"/>
              </a:rPr>
              <a:t>Use interests and knowledge revealed to build curriculum</a:t>
            </a:r>
            <a:endParaRPr lang="ja-JP" altLang="en-US" dirty="0">
              <a:ea typeface="Osaka" charset="0"/>
              <a:cs typeface="Osaka" charset="0"/>
            </a:endParaRPr>
          </a:p>
          <a:p>
            <a:pPr lvl="2" eaLnBrk="1" hangingPunct="1"/>
            <a:endParaRPr lang="en-US" altLang="ja-JP" sz="2600" dirty="0">
              <a:ea typeface="Osaka" charset="0"/>
              <a:cs typeface="Osaka" charset="0"/>
            </a:endParaRPr>
          </a:p>
          <a:p>
            <a:pPr eaLnBrk="1" hangingPunct="1"/>
            <a:endParaRPr lang="en-US" altLang="ja-JP" dirty="0">
              <a:ea typeface="Osaka" charset="0"/>
              <a:cs typeface="Osak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762000"/>
          </a:xfrm>
          <a:noFill/>
        </p:spPr>
        <p:txBody>
          <a:bodyPr/>
          <a:lstStyle/>
          <a:p>
            <a:pPr algn="ctr" eaLnBrk="1" hangingPunct="1"/>
            <a:r>
              <a:rPr lang="en-US" altLang="ja-JP" dirty="0">
                <a:ea typeface="Osaka" charset="0"/>
                <a:cs typeface="Osaka" charset="0"/>
              </a:rPr>
              <a:t>Table 7-1: Method Recap</a:t>
            </a:r>
            <a:endParaRPr lang="ja-JP" altLang="en-US" dirty="0">
              <a:ea typeface="Osaka" charset="0"/>
              <a:cs typeface="Osaka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6739710"/>
              </p:ext>
            </p:extLst>
          </p:nvPr>
        </p:nvGraphicFramePr>
        <p:xfrm>
          <a:off x="152400" y="838200"/>
          <a:ext cx="8915400" cy="4648200"/>
        </p:xfrm>
        <a:graphic>
          <a:graphicData uri="http://schemas.openxmlformats.org/drawingml/2006/table">
            <a:tbl>
              <a:tblPr/>
              <a:tblGrid>
                <a:gridCol w="4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Reveal the child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prior knowledge about the world to help plan meaningful learning experiences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Time intensive when focusing on one child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Help the child organize her thinking, talking it through, externalizing the internal thinking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Intimidating, so the child may be reluctant to speak under certain circumstances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Yield multitudes of information both in content and in language production from natural situations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Intrusive and may appear to probe into confidential areas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Can be analyzed later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Show progress of speech and language over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Raise a child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self-esteem as the focus of a one-on-one conversation, with a closely attentive listener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erpetua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+mn-lt"/>
              </a:rPr>
              <a:t>Listening to Speech</a:t>
            </a:r>
            <a:r>
              <a:rPr lang="ja-JP" altLang="en-US" dirty="0"/>
              <a:t> </a:t>
            </a:r>
            <a:r>
              <a:rPr lang="en-US" altLang="ja-JP" dirty="0"/>
              <a:t>(Slide 1 of 2)</a:t>
            </a:r>
            <a:endParaRPr lang="ja-JP" altLang="en-US" dirty="0"/>
          </a:p>
        </p:txBody>
      </p:sp>
      <p:sp>
        <p:nvSpPr>
          <p:cNvPr id="30724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Receptive Language: Listening</a:t>
            </a:r>
          </a:p>
          <a:p>
            <a:pPr lvl="1"/>
            <a:r>
              <a:rPr lang="en-US" altLang="ja-JP" dirty="0"/>
              <a:t>Learning to Listen</a:t>
            </a:r>
          </a:p>
          <a:p>
            <a:pPr lvl="2"/>
            <a:r>
              <a:rPr lang="en-US" altLang="ja-JP" dirty="0"/>
              <a:t>Appreciative listening</a:t>
            </a:r>
          </a:p>
          <a:p>
            <a:pPr lvl="2"/>
            <a:r>
              <a:rPr lang="en-US" altLang="ja-JP" dirty="0"/>
              <a:t>Purposeful listening</a:t>
            </a:r>
          </a:p>
          <a:p>
            <a:pPr lvl="2"/>
            <a:r>
              <a:rPr lang="en-US" altLang="ja-JP" dirty="0"/>
              <a:t>Discriminative listening</a:t>
            </a:r>
          </a:p>
          <a:p>
            <a:pPr lvl="2"/>
            <a:r>
              <a:rPr lang="en-US" altLang="ja-JP" dirty="0"/>
              <a:t>Creative listening</a:t>
            </a:r>
          </a:p>
          <a:p>
            <a:pPr lvl="2"/>
            <a:r>
              <a:rPr lang="en-US" altLang="ja-JP" dirty="0"/>
              <a:t>Critical listening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Listening to Speech</a:t>
            </a:r>
            <a:r>
              <a:rPr lang="ja-JP" altLang="en-US" dirty="0"/>
              <a:t> </a:t>
            </a:r>
            <a:r>
              <a:rPr lang="en-US" altLang="ja-JP" dirty="0"/>
              <a:t>(Slide 2 of 2)</a:t>
            </a:r>
            <a:endParaRPr lang="ja-JP" altLang="en-US" dirty="0"/>
          </a:p>
        </p:txBody>
      </p:sp>
      <p:sp>
        <p:nvSpPr>
          <p:cNvPr id="31748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/>
              <a:t>Speech</a:t>
            </a:r>
          </a:p>
          <a:p>
            <a:pPr lvl="1"/>
            <a:r>
              <a:rPr lang="en-US" altLang="ja-JP"/>
              <a:t>Language</a:t>
            </a:r>
          </a:p>
          <a:p>
            <a:pPr lvl="1"/>
            <a:r>
              <a:rPr lang="en-US" altLang="ja-JP"/>
              <a:t>Phonemes</a:t>
            </a:r>
          </a:p>
          <a:p>
            <a:pPr lvl="1"/>
            <a:r>
              <a:rPr lang="en-US" altLang="ja-JP"/>
              <a:t>Morphemes</a:t>
            </a:r>
          </a:p>
          <a:p>
            <a:pPr lvl="1"/>
            <a:r>
              <a:rPr lang="en-US" altLang="ja-JP"/>
              <a:t>Articulation</a:t>
            </a:r>
          </a:p>
          <a:p>
            <a:r>
              <a:rPr lang="en-US" altLang="ja-JP"/>
              <a:t>Expressive Language</a:t>
            </a:r>
          </a:p>
          <a:p>
            <a:pPr lvl="1"/>
            <a:r>
              <a:rPr lang="en-US" altLang="ja-JP"/>
              <a:t>Stuttering</a:t>
            </a:r>
          </a:p>
          <a:p>
            <a:pPr lvl="1"/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8534400" cy="1295400"/>
          </a:xfrm>
          <a:noFill/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charset="0"/>
              </a:rPr>
              <a:t>Figure 7-1: Speech and Language Development</a:t>
            </a:r>
          </a:p>
        </p:txBody>
      </p:sp>
      <p:pic>
        <p:nvPicPr>
          <p:cNvPr id="32772" name="Picture 3" descr="060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4648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Cengage Template</Template>
  <TotalTime>757</TotalTime>
  <Words>767</Words>
  <Application>Microsoft Office PowerPoint</Application>
  <PresentationFormat>On-screen Show (4:3)</PresentationFormat>
  <Paragraphs>144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Franklin Gothic Book</vt:lpstr>
      <vt:lpstr>Osaka</vt:lpstr>
      <vt:lpstr>Perpetua</vt:lpstr>
      <vt:lpstr>Wingdings 2</vt:lpstr>
      <vt:lpstr>Equity</vt:lpstr>
      <vt:lpstr>Chapter 7</vt:lpstr>
      <vt:lpstr>Chapter 7 Learning Objectives</vt:lpstr>
      <vt:lpstr>Using Conversations to Listen to Language and Speech (Slide 1 of 3)</vt:lpstr>
      <vt:lpstr>Using Conversations to Listen to Language and Speech (Slide 2 of 3)</vt:lpstr>
      <vt:lpstr>Using Conversations to Listen to Language and Speech (Slide 3 of 3)</vt:lpstr>
      <vt:lpstr>Table 7-1: Method Recap</vt:lpstr>
      <vt:lpstr>Listening to Speech (Slide 1 of 2)</vt:lpstr>
      <vt:lpstr>Listening to Speech (Slide 2 of 2)</vt:lpstr>
      <vt:lpstr>Figure 7-1: Speech and Language Development</vt:lpstr>
      <vt:lpstr>Language Development (Slide 1 of 4)</vt:lpstr>
      <vt:lpstr>Language Development (Slide 2 of 4)</vt:lpstr>
      <vt:lpstr>Language Development (Slide 3 of 4)</vt:lpstr>
      <vt:lpstr>Language Development (Slide 4 of 4)</vt:lpstr>
      <vt:lpstr>The Teacher’s Role in Language Development (Slide 1 of 3)</vt:lpstr>
      <vt:lpstr>The Teacher’s Role in Language Development (Slide 2 of 3)</vt:lpstr>
      <vt:lpstr>The Teacher’s Role in Language Development (Slide 3 of 3)</vt:lpstr>
      <vt:lpstr>Helping All Children with Language Development</vt:lpstr>
    </vt:vector>
  </TitlesOfParts>
  <Company>Delmar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Denise Marshall-Thomas</cp:lastModifiedBy>
  <cp:revision>89</cp:revision>
  <cp:lastPrinted>2007-05-25T09:24:37Z</cp:lastPrinted>
  <dcterms:created xsi:type="dcterms:W3CDTF">2005-01-26T18:05:17Z</dcterms:created>
  <dcterms:modified xsi:type="dcterms:W3CDTF">2017-10-08T18:26:46Z</dcterms:modified>
</cp:coreProperties>
</file>