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1" r:id="rId1"/>
  </p:sldMasterIdLst>
  <p:notesMasterIdLst>
    <p:notesMasterId r:id="rId22"/>
  </p:notesMasterIdLst>
  <p:handoutMasterIdLst>
    <p:handoutMasterId r:id="rId23"/>
  </p:handoutMasterIdLst>
  <p:sldIdLst>
    <p:sldId id="275" r:id="rId2"/>
    <p:sldId id="276" r:id="rId3"/>
    <p:sldId id="277" r:id="rId4"/>
    <p:sldId id="257" r:id="rId5"/>
    <p:sldId id="278" r:id="rId6"/>
    <p:sldId id="279" r:id="rId7"/>
    <p:sldId id="280" r:id="rId8"/>
    <p:sldId id="281" r:id="rId9"/>
    <p:sldId id="263" r:id="rId10"/>
    <p:sldId id="270" r:id="rId11"/>
    <p:sldId id="282" r:id="rId12"/>
    <p:sldId id="264" r:id="rId13"/>
    <p:sldId id="265" r:id="rId14"/>
    <p:sldId id="283" r:id="rId15"/>
    <p:sldId id="266" r:id="rId16"/>
    <p:sldId id="284" r:id="rId17"/>
    <p:sldId id="271" r:id="rId18"/>
    <p:sldId id="285" r:id="rId19"/>
    <p:sldId id="272" r:id="rId20"/>
    <p:sldId id="274" r:id="rId2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576">
          <p15:clr>
            <a:srgbClr val="A4A3A4"/>
          </p15:clr>
        </p15:guide>
        <p15:guide id="2" orient="horz" pos="336">
          <p15:clr>
            <a:srgbClr val="A4A3A4"/>
          </p15:clr>
        </p15:guide>
        <p15:guide id="3" orient="horz" pos="1270">
          <p15:clr>
            <a:srgbClr val="A4A3A4"/>
          </p15:clr>
        </p15:guide>
        <p15:guide id="4" orient="horz" pos="4113">
          <p15:clr>
            <a:srgbClr val="A4A3A4"/>
          </p15:clr>
        </p15:guide>
        <p15:guide id="5" pos="171">
          <p15:clr>
            <a:srgbClr val="A4A3A4"/>
          </p15:clr>
        </p15:guide>
        <p15:guide id="6" pos="352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ennerley, Drew" initials="KD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B94A"/>
    <a:srgbClr val="CD5A31"/>
    <a:srgbClr val="DBC049"/>
    <a:srgbClr val="BE542E"/>
    <a:srgbClr val="BC73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24" autoAdjust="0"/>
    <p:restoredTop sz="94737" autoAdjust="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576"/>
        <p:guide orient="horz" pos="336"/>
        <p:guide orient="horz" pos="1270"/>
        <p:guide orient="horz" pos="4113"/>
        <p:guide pos="171"/>
        <p:guide pos="35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pitchFamily="80" charset="-128"/>
                <a:cs typeface="+mn-cs"/>
              </a:defRPr>
            </a:lvl1pPr>
          </a:lstStyle>
          <a:p>
            <a:pPr>
              <a:defRPr/>
            </a:pPr>
            <a:endParaRPr lang="en-US" dirty="0">
              <a:latin typeface="Perpetua"/>
            </a:endParaRP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ＭＳ Ｐゴシック" pitchFamily="80" charset="-128"/>
                <a:cs typeface="+mn-cs"/>
              </a:defRPr>
            </a:lvl1pPr>
          </a:lstStyle>
          <a:p>
            <a:pPr>
              <a:defRPr/>
            </a:pPr>
            <a:endParaRPr lang="en-US" dirty="0">
              <a:latin typeface="Perpetua"/>
            </a:endParaRPr>
          </a:p>
        </p:txBody>
      </p:sp>
      <p:sp>
        <p:nvSpPr>
          <p:cNvPr id="624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pitchFamily="80" charset="-128"/>
                <a:cs typeface="+mn-cs"/>
              </a:defRPr>
            </a:lvl1pPr>
          </a:lstStyle>
          <a:p>
            <a:pPr>
              <a:defRPr/>
            </a:pPr>
            <a:endParaRPr lang="en-US" dirty="0">
              <a:latin typeface="Perpetua"/>
            </a:endParaRPr>
          </a:p>
        </p:txBody>
      </p:sp>
      <p:sp>
        <p:nvSpPr>
          <p:cNvPr id="624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C3D49345-7FB4-F64B-8A41-F9F87E820A61}" type="slidenum">
              <a:rPr lang="en-US">
                <a:latin typeface="Perpetua"/>
              </a:rPr>
              <a:pPr/>
              <a:t>‹#›</a:t>
            </a:fld>
            <a:endParaRPr lang="en-US" dirty="0">
              <a:latin typeface="Perpetua"/>
            </a:endParaRPr>
          </a:p>
        </p:txBody>
      </p:sp>
    </p:spTree>
    <p:extLst>
      <p:ext uri="{BB962C8B-B14F-4D97-AF65-F5344CB8AC3E}">
        <p14:creationId xmlns:p14="http://schemas.microsoft.com/office/powerpoint/2010/main" val="457716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Perpetua"/>
                <a:ea typeface="Perpetua"/>
                <a:cs typeface="+mn-cs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Perpetua"/>
                <a:ea typeface="Perpetua"/>
                <a:cs typeface="+mn-cs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dirty="0"/>
              <a:t>Click to edit Master text styles</a:t>
            </a:r>
          </a:p>
          <a:p>
            <a:pPr lvl="1"/>
            <a:r>
              <a:rPr lang="ja-JP" altLang="en-US" noProof="0" dirty="0"/>
              <a:t>Second level</a:t>
            </a:r>
          </a:p>
          <a:p>
            <a:pPr lvl="2"/>
            <a:r>
              <a:rPr lang="ja-JP" altLang="en-US" noProof="0" dirty="0"/>
              <a:t>Third level</a:t>
            </a:r>
          </a:p>
          <a:p>
            <a:pPr lvl="3"/>
            <a:r>
              <a:rPr lang="ja-JP" altLang="en-US" noProof="0" dirty="0"/>
              <a:t>Fourth level</a:t>
            </a:r>
          </a:p>
          <a:p>
            <a:pPr lvl="4"/>
            <a:r>
              <a:rPr lang="ja-JP" altLang="en-US" noProof="0" dirty="0"/>
              <a:t>Fifth level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Perpetua"/>
                <a:ea typeface="Perpetua"/>
                <a:cs typeface="+mn-cs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Perpetua"/>
                <a:ea typeface="Perpetua"/>
                <a:cs typeface="Perpetua"/>
              </a:defRPr>
            </a:lvl1pPr>
          </a:lstStyle>
          <a:p>
            <a:fld id="{E7D8CA83-F152-B748-91D6-F8F0B314E05E}" type="slidenum">
              <a:rPr lang="en-US" altLang="ja-JP" smtClean="0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2138354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Perpetua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Perpetua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Perpetua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Perpetua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Perpetua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3295D8E-A0BD-7A4A-9AFB-4AD8BD12EFCC}" type="slidenum">
              <a:rPr lang="en-US" altLang="ja-JP">
                <a:latin typeface="Perpetua"/>
                <a:ea typeface="Perpetua"/>
                <a:cs typeface="Perpetua"/>
              </a:rPr>
              <a:pPr/>
              <a:t>3</a:t>
            </a:fld>
            <a:endParaRPr lang="en-US" altLang="ja-JP" dirty="0">
              <a:latin typeface="Perpetua"/>
              <a:ea typeface="Perpetua"/>
              <a:cs typeface="Perpetua"/>
            </a:endParaRPr>
          </a:p>
        </p:txBody>
      </p:sp>
    </p:spTree>
    <p:extLst>
      <p:ext uri="{BB962C8B-B14F-4D97-AF65-F5344CB8AC3E}">
        <p14:creationId xmlns:p14="http://schemas.microsoft.com/office/powerpoint/2010/main" val="4577099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9E575BC-5588-C744-8D44-77B597E74648}" type="slidenum">
              <a:rPr lang="en-US" altLang="ja-JP">
                <a:latin typeface="Perpetua"/>
                <a:ea typeface="Perpetua"/>
              </a:rPr>
              <a:pPr/>
              <a:t>14</a:t>
            </a:fld>
            <a:endParaRPr lang="en-US" altLang="ja-JP" dirty="0">
              <a:latin typeface="Perpetua"/>
              <a:ea typeface="Perpetua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ja-JP" altLang="en-US" dirty="0">
              <a:ea typeface="Perpetua"/>
              <a:cs typeface="Perpetua"/>
            </a:endParaRPr>
          </a:p>
        </p:txBody>
      </p:sp>
    </p:spTree>
    <p:extLst>
      <p:ext uri="{BB962C8B-B14F-4D97-AF65-F5344CB8AC3E}">
        <p14:creationId xmlns:p14="http://schemas.microsoft.com/office/powerpoint/2010/main" val="8092942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5D46952-28C1-B340-A88A-BD8887508F1F}" type="slidenum">
              <a:rPr lang="en-US" altLang="ja-JP">
                <a:latin typeface="Perpetua"/>
                <a:ea typeface="Perpetua"/>
              </a:rPr>
              <a:pPr/>
              <a:t>15</a:t>
            </a:fld>
            <a:endParaRPr lang="en-US" altLang="ja-JP" dirty="0">
              <a:latin typeface="Perpetua"/>
              <a:ea typeface="Perpetua"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ja-JP" altLang="en-US" dirty="0">
              <a:ea typeface="Perpetua"/>
              <a:cs typeface="Perpetua"/>
            </a:endParaRPr>
          </a:p>
        </p:txBody>
      </p:sp>
    </p:spTree>
    <p:extLst>
      <p:ext uri="{BB962C8B-B14F-4D97-AF65-F5344CB8AC3E}">
        <p14:creationId xmlns:p14="http://schemas.microsoft.com/office/powerpoint/2010/main" val="284077695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3343047-F2DE-544F-89BE-42837BDFCFC8}" type="slidenum">
              <a:rPr lang="en-US" altLang="ja-JP">
                <a:latin typeface="Perpetua"/>
                <a:ea typeface="Perpetua"/>
              </a:rPr>
              <a:pPr/>
              <a:t>16</a:t>
            </a:fld>
            <a:endParaRPr lang="en-US" altLang="ja-JP" dirty="0">
              <a:latin typeface="Perpetua"/>
              <a:ea typeface="Perpetua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ja-JP" altLang="en-US" dirty="0">
              <a:ea typeface="Perpetua"/>
              <a:cs typeface="Perpetua"/>
            </a:endParaRPr>
          </a:p>
        </p:txBody>
      </p:sp>
    </p:spTree>
    <p:extLst>
      <p:ext uri="{BB962C8B-B14F-4D97-AF65-F5344CB8AC3E}">
        <p14:creationId xmlns:p14="http://schemas.microsoft.com/office/powerpoint/2010/main" val="32312355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954337A-226A-6545-8FF1-88CA8B593071}" type="slidenum">
              <a:rPr lang="en-US" altLang="ja-JP">
                <a:latin typeface="Perpetua"/>
                <a:ea typeface="Perpetua"/>
              </a:rPr>
              <a:pPr/>
              <a:t>4</a:t>
            </a:fld>
            <a:endParaRPr lang="en-US" altLang="ja-JP" dirty="0">
              <a:latin typeface="Perpetua"/>
              <a:ea typeface="Perpetua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ja-JP" altLang="en-US" dirty="0">
              <a:ea typeface="Perpetua"/>
              <a:cs typeface="Perpetua"/>
            </a:endParaRPr>
          </a:p>
        </p:txBody>
      </p:sp>
    </p:spTree>
    <p:extLst>
      <p:ext uri="{BB962C8B-B14F-4D97-AF65-F5344CB8AC3E}">
        <p14:creationId xmlns:p14="http://schemas.microsoft.com/office/powerpoint/2010/main" val="4578749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2A24A96-6F73-8A4B-8A92-460D63DD53A6}" type="slidenum">
              <a:rPr lang="en-US" altLang="ja-JP">
                <a:latin typeface="Perpetua"/>
                <a:ea typeface="Perpetua"/>
              </a:rPr>
              <a:pPr/>
              <a:t>5</a:t>
            </a:fld>
            <a:endParaRPr lang="en-US" altLang="ja-JP" dirty="0">
              <a:latin typeface="Perpetua"/>
              <a:ea typeface="Perpetua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ja-JP" altLang="en-US" dirty="0">
              <a:ea typeface="Perpetua"/>
              <a:cs typeface="Perpetua"/>
            </a:endParaRPr>
          </a:p>
        </p:txBody>
      </p:sp>
    </p:spTree>
    <p:extLst>
      <p:ext uri="{BB962C8B-B14F-4D97-AF65-F5344CB8AC3E}">
        <p14:creationId xmlns:p14="http://schemas.microsoft.com/office/powerpoint/2010/main" val="9344637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B24A9AA-3340-414E-A7BF-EB26441D37A3}" type="slidenum">
              <a:rPr lang="en-US" altLang="ja-JP">
                <a:latin typeface="Perpetua"/>
                <a:ea typeface="Perpetua"/>
              </a:rPr>
              <a:pPr/>
              <a:t>6</a:t>
            </a:fld>
            <a:endParaRPr lang="en-US" altLang="ja-JP" dirty="0">
              <a:latin typeface="Perpetua"/>
              <a:ea typeface="Perpetua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ja-JP" altLang="en-US" dirty="0">
              <a:ea typeface="Perpetua"/>
              <a:cs typeface="Perpetua"/>
            </a:endParaRPr>
          </a:p>
        </p:txBody>
      </p:sp>
    </p:spTree>
    <p:extLst>
      <p:ext uri="{BB962C8B-B14F-4D97-AF65-F5344CB8AC3E}">
        <p14:creationId xmlns:p14="http://schemas.microsoft.com/office/powerpoint/2010/main" val="35928391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DD952E3-95FA-EF44-8BC2-E80D6D5051F6}" type="slidenum">
              <a:rPr lang="en-US" altLang="ja-JP">
                <a:latin typeface="Perpetua"/>
                <a:ea typeface="Perpetua"/>
              </a:rPr>
              <a:pPr/>
              <a:t>7</a:t>
            </a:fld>
            <a:endParaRPr lang="en-US" altLang="ja-JP" dirty="0">
              <a:latin typeface="Perpetua"/>
              <a:ea typeface="Perpetua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ja-JP" altLang="en-US" dirty="0">
              <a:ea typeface="Perpetua"/>
              <a:cs typeface="Perpetua"/>
            </a:endParaRPr>
          </a:p>
        </p:txBody>
      </p:sp>
    </p:spTree>
    <p:extLst>
      <p:ext uri="{BB962C8B-B14F-4D97-AF65-F5344CB8AC3E}">
        <p14:creationId xmlns:p14="http://schemas.microsoft.com/office/powerpoint/2010/main" val="37805405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B149CAE-14AA-4C4D-91B9-3B70338F7C11}" type="slidenum">
              <a:rPr lang="en-US" altLang="ja-JP">
                <a:latin typeface="Perpetua"/>
                <a:ea typeface="Perpetua"/>
              </a:rPr>
              <a:pPr/>
              <a:t>8</a:t>
            </a:fld>
            <a:endParaRPr lang="en-US" altLang="ja-JP" dirty="0">
              <a:latin typeface="Perpetua"/>
              <a:ea typeface="Perpetua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ja-JP" altLang="en-US" dirty="0">
              <a:ea typeface="Perpetua"/>
              <a:cs typeface="Perpetua"/>
            </a:endParaRPr>
          </a:p>
        </p:txBody>
      </p:sp>
    </p:spTree>
    <p:extLst>
      <p:ext uri="{BB962C8B-B14F-4D97-AF65-F5344CB8AC3E}">
        <p14:creationId xmlns:p14="http://schemas.microsoft.com/office/powerpoint/2010/main" val="15863278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74F2C03-B3FA-314C-99D6-A10A465D8B7D}" type="slidenum">
              <a:rPr lang="en-US" altLang="ja-JP">
                <a:latin typeface="Perpetua"/>
                <a:ea typeface="Perpetua"/>
              </a:rPr>
              <a:pPr/>
              <a:t>9</a:t>
            </a:fld>
            <a:endParaRPr lang="en-US" altLang="ja-JP" dirty="0">
              <a:latin typeface="Perpetua"/>
              <a:ea typeface="Perpetua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r>
              <a:rPr lang="en-US" altLang="ja-JP" dirty="0">
                <a:ea typeface="Perpetua"/>
                <a:cs typeface="Perpetua"/>
              </a:rPr>
              <a:t>Standardized testing method of recording</a:t>
            </a:r>
            <a:endParaRPr lang="ja-JP" altLang="en-US" dirty="0">
              <a:ea typeface="Perpetua"/>
              <a:cs typeface="Perpetua"/>
            </a:endParaRPr>
          </a:p>
        </p:txBody>
      </p:sp>
    </p:spTree>
    <p:extLst>
      <p:ext uri="{BB962C8B-B14F-4D97-AF65-F5344CB8AC3E}">
        <p14:creationId xmlns:p14="http://schemas.microsoft.com/office/powerpoint/2010/main" val="17542924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EB80FBC-DC3E-7C48-A956-036CC3AA5509}" type="slidenum">
              <a:rPr lang="en-US" altLang="ja-JP">
                <a:latin typeface="Perpetua"/>
                <a:ea typeface="Perpetua"/>
              </a:rPr>
              <a:pPr/>
              <a:t>12</a:t>
            </a:fld>
            <a:endParaRPr lang="en-US" altLang="ja-JP" dirty="0">
              <a:latin typeface="Perpetua"/>
              <a:ea typeface="Perpetua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ja-JP" altLang="en-US" dirty="0">
              <a:ea typeface="Perpetua"/>
              <a:cs typeface="Perpetua"/>
            </a:endParaRPr>
          </a:p>
        </p:txBody>
      </p:sp>
    </p:spTree>
    <p:extLst>
      <p:ext uri="{BB962C8B-B14F-4D97-AF65-F5344CB8AC3E}">
        <p14:creationId xmlns:p14="http://schemas.microsoft.com/office/powerpoint/2010/main" val="6082233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698D2C4-4653-924E-B4BE-4EED347FA51B}" type="slidenum">
              <a:rPr lang="en-US" altLang="ja-JP">
                <a:latin typeface="Perpetua"/>
                <a:ea typeface="Perpetua"/>
              </a:rPr>
              <a:pPr/>
              <a:t>13</a:t>
            </a:fld>
            <a:endParaRPr lang="en-US" altLang="ja-JP" dirty="0">
              <a:latin typeface="Perpetua"/>
              <a:ea typeface="Perpetua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ja-JP" altLang="en-US" dirty="0">
              <a:ea typeface="Perpetua"/>
              <a:cs typeface="Perpetua"/>
            </a:endParaRPr>
          </a:p>
        </p:txBody>
      </p:sp>
    </p:spTree>
    <p:extLst>
      <p:ext uri="{BB962C8B-B14F-4D97-AF65-F5344CB8AC3E}">
        <p14:creationId xmlns:p14="http://schemas.microsoft.com/office/powerpoint/2010/main" val="23301668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prstClr val="white"/>
              </a:solidFill>
              <a:latin typeface="Perpetua"/>
            </a:endParaRPr>
          </a:p>
        </p:txBody>
      </p:sp>
      <p:sp useBgFill="1">
        <p:nvSpPr>
          <p:cNvPr id="5" name="Rounded Rectangle 4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Perpetua"/>
              </a:defRPr>
            </a:lvl1pPr>
          </a:lstStyle>
          <a:p>
            <a:fld id="{06268558-E6BA-6649-A9FB-32BFE40E0D6C}" type="datetimeFigureOut">
              <a:rPr lang="en-US" smtClean="0"/>
              <a:pPr/>
              <a:t>10/22/2017</a:t>
            </a:fld>
            <a:endParaRPr lang="en-US" dirty="0"/>
          </a:p>
        </p:txBody>
      </p:sp>
      <p:sp>
        <p:nvSpPr>
          <p:cNvPr id="12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0DBD96-AA11-D34E-96C6-26C8E1C98BF6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3318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Perpetua"/>
              </a:defRPr>
            </a:lvl1pPr>
          </a:lstStyle>
          <a:p>
            <a:fld id="{8DFC7071-9BE3-254A-B514-A80ACA0A4861}" type="datetimeFigureOut">
              <a:rPr lang="en-US" smtClean="0"/>
              <a:pPr/>
              <a:t>10/22/2017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9D9689-D180-054F-AFBB-97556D2D551D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069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Perpetua"/>
              </a:defRPr>
            </a:lvl1pPr>
          </a:lstStyle>
          <a:p>
            <a:fld id="{555FCC9A-61BC-3441-8AFD-4AE80099BAA3}" type="datetimeFigureOut">
              <a:rPr lang="en-US" smtClean="0"/>
              <a:pPr/>
              <a:t>10/22/2017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C67065-2DAF-CF40-A623-8522C5FB8C10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7868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Perpetua"/>
              </a:defRPr>
            </a:lvl1pPr>
          </a:lstStyle>
          <a:p>
            <a:fld id="{E7BDEED2-FDFF-C641-A5F4-5922D2042F82}" type="datetimeFigureOut">
              <a:rPr lang="en-US" smtClean="0"/>
              <a:pPr/>
              <a:t>10/22/2017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869693-A1B8-584A-9223-01AF15362FF0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5931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prstClr val="white"/>
              </a:solidFill>
              <a:latin typeface="Perpetua"/>
            </a:endParaRPr>
          </a:p>
        </p:txBody>
      </p:sp>
      <p:sp useBgFill="1">
        <p:nvSpPr>
          <p:cNvPr id="5" name="Rounded Rectangle 4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6" name="Rectangle 5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Perpetua"/>
              </a:defRPr>
            </a:lvl1pPr>
          </a:lstStyle>
          <a:p>
            <a:fld id="{95A2D49C-C56D-2A4F-9FAB-770F2523950A}" type="datetimeFigureOut">
              <a:rPr lang="en-US" smtClean="0"/>
              <a:pPr/>
              <a:t>10/22/2017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fld id="{C126FFB8-F9F4-3545-96D2-2DFB8BB638BD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38956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Perpetua"/>
              </a:defRPr>
            </a:lvl1pPr>
          </a:lstStyle>
          <a:p>
            <a:fld id="{36707BA6-65EE-D84E-A6CF-F3F0AB441F7E}" type="datetimeFigureOut">
              <a:rPr lang="en-US" smtClean="0"/>
              <a:pPr/>
              <a:t>10/22/2017</a:t>
            </a:fld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54B1B7-C78F-3545-836A-7CCBB03644B3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349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Perpetua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Perpetua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Perpetua"/>
              </a:defRPr>
            </a:lvl1pPr>
          </a:lstStyle>
          <a:p>
            <a:fld id="{6F49EE27-AE2B-C342-BBCF-6B4B5CFC2F36}" type="datetimeFigureOut">
              <a:rPr lang="en-US" smtClean="0"/>
              <a:pPr/>
              <a:t>10/22/2017</a:t>
            </a:fld>
            <a:endParaRPr lang="en-US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F5812C-08BA-B34C-82D4-D2015CF4B44A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4008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Perpetua"/>
              </a:defRPr>
            </a:lvl1pPr>
          </a:lstStyle>
          <a:p>
            <a:fld id="{7E23D3E5-A5B5-5545-BC44-7D3C4205420D}" type="datetimeFigureOut">
              <a:rPr lang="en-US" smtClean="0"/>
              <a:pPr/>
              <a:t>10/22/2017</a:t>
            </a:fld>
            <a:endParaRPr 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F2F665-4C01-CF4C-AD68-4AC71CDCA974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355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Perpetua"/>
              </a:defRPr>
            </a:lvl1pPr>
          </a:lstStyle>
          <a:p>
            <a:fld id="{7651FF2C-2806-C14D-AA29-8123258BB22E}" type="datetimeFigureOut">
              <a:rPr lang="en-US" smtClean="0"/>
              <a:pPr/>
              <a:t>10/22/2017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70AA3C-F805-4544-A026-4B57ED28E13A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5097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prstClr val="white"/>
              </a:solidFill>
              <a:latin typeface="Perpetua"/>
            </a:endParaRPr>
          </a:p>
        </p:txBody>
      </p:sp>
      <p:sp useBgFill="1">
        <p:nvSpPr>
          <p:cNvPr id="6" name="Rounded Rectangle 5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Perpetua"/>
              </a:defRPr>
            </a:lvl1pPr>
          </a:lstStyle>
          <a:p>
            <a:fld id="{D3B7EA85-4CAC-0D4E-A900-7C33DD0350FC}" type="datetimeFigureOut">
              <a:rPr lang="en-US" smtClean="0"/>
              <a:pPr/>
              <a:t>10/22/2017</a:t>
            </a:fld>
            <a:endParaRPr lang="en-US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6B339E-113D-F645-BA16-474266B96CE9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2930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Perpetua"/>
              </a:defRPr>
            </a:lvl1pPr>
          </a:lstStyle>
          <a:p>
            <a:fld id="{846B9F79-6070-714C-A54D-87965CA16E93}" type="datetimeFigureOut">
              <a:rPr lang="en-US" smtClean="0"/>
              <a:pPr/>
              <a:t>10/22/2017</a:t>
            </a:fld>
            <a:endParaRPr lang="en-US" dirty="0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fld id="{C4F0F148-2204-E344-A963-1BD8F3241CCB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7736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prstClr val="white"/>
              </a:solidFill>
              <a:latin typeface="Perpetua"/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2052" name="Title Placeholder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2053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B13F9A"/>
                </a:solidFill>
                <a:latin typeface="Calibri" charset="0"/>
                <a:cs typeface="Perpetua"/>
              </a:defRPr>
            </a:lvl1pPr>
          </a:lstStyle>
          <a:p>
            <a:fld id="{C599D30F-3F34-BE41-8155-828A766BEA21}" type="datetimeFigureOut">
              <a:rPr lang="en-US" smtClean="0"/>
              <a:pPr/>
              <a:t>10/22/2017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rgbClr val="B13F9A"/>
                </a:solidFill>
                <a:latin typeface="Calibri" pitchFamily="34" charset="0"/>
                <a:ea typeface="+mn-ea"/>
                <a:cs typeface="Perpetu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vert="horz" wrap="none" lIns="0" tIns="0" rIns="0" bIns="0" numCol="1" anchor="ctr" anchorCtr="1" compatLnSpc="1">
            <a:prstTxWarp prst="textNoShape">
              <a:avLst/>
            </a:prstTxWarp>
            <a:noAutofit/>
          </a:bodyPr>
          <a:lstStyle>
            <a:lvl1pPr algn="ctr" eaLnBrk="1" hangingPunct="1">
              <a:defRPr sz="1400">
                <a:solidFill>
                  <a:srgbClr val="FFFFFF"/>
                </a:solidFill>
                <a:latin typeface="Perpetua"/>
                <a:cs typeface="Perpetua"/>
              </a:defRPr>
            </a:lvl1pPr>
          </a:lstStyle>
          <a:p>
            <a:fld id="{8ACCB64A-52FE-8F49-95E6-0F21F6EF6AC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31" r:id="rId2"/>
    <p:sldLayoutId id="2147483832" r:id="rId3"/>
    <p:sldLayoutId id="2147483833" r:id="rId4"/>
    <p:sldLayoutId id="2147483834" r:id="rId5"/>
    <p:sldLayoutId id="2147483835" r:id="rId6"/>
    <p:sldLayoutId id="2147483836" r:id="rId7"/>
    <p:sldLayoutId id="2147483837" r:id="rId8"/>
    <p:sldLayoutId id="2147483838" r:id="rId9"/>
    <p:sldLayoutId id="2147483839" r:id="rId10"/>
    <p:sldLayoutId id="214748384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Perpetua"/>
          <a:ea typeface="ＭＳ Ｐゴシック" panose="020B0600070205080204" pitchFamily="34" charset="-128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charset="0"/>
          <a:ea typeface="ＭＳ Ｐゴシック" panose="020B0600070205080204" pitchFamily="34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charset="0"/>
          <a:ea typeface="ＭＳ Ｐゴシック" panose="020B0600070205080204" pitchFamily="34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charset="0"/>
          <a:ea typeface="ＭＳ Ｐゴシック" panose="020B0600070205080204" pitchFamily="34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charset="0"/>
          <a:ea typeface="ＭＳ Ｐゴシック" panose="020B0600070205080204" pitchFamily="34" charset="-128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charset="0"/>
          <a:ea typeface="ＭＳ Ｐゴシック" charset="0"/>
        </a:defRPr>
      </a:lvl9pPr>
    </p:titleStyle>
    <p:bodyStyle>
      <a:lvl1pPr marL="273050" indent="-273050" algn="l" rtl="0" eaLnBrk="0" fontAlgn="base" hangingPunct="0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charset="0"/>
        <a:buChar char=""/>
        <a:defRPr sz="2600" kern="1200">
          <a:solidFill>
            <a:schemeClr val="tx1"/>
          </a:solidFill>
          <a:latin typeface="Perpetua"/>
          <a:ea typeface="ＭＳ Ｐゴシック" panose="020B0600070205080204" pitchFamily="34" charset="-128"/>
          <a:cs typeface="ＭＳ Ｐゴシック" charset="0"/>
        </a:defRPr>
      </a:lvl1pPr>
      <a:lvl2pPr marL="547688" indent="-228600" algn="l" rtl="0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charset="0"/>
        <a:buChar char=""/>
        <a:defRPr sz="2400" kern="1200">
          <a:solidFill>
            <a:schemeClr val="tx1"/>
          </a:solidFill>
          <a:latin typeface="Perpetua"/>
          <a:ea typeface="ＭＳ Ｐゴシック" panose="020B0600070205080204" pitchFamily="34" charset="-128"/>
          <a:cs typeface="+mn-cs"/>
        </a:defRPr>
      </a:lvl2pPr>
      <a:lvl3pPr marL="822325" indent="-228600" algn="l" rtl="0" eaLnBrk="0" fontAlgn="base" hangingPunct="0">
        <a:spcBef>
          <a:spcPts val="375"/>
        </a:spcBef>
        <a:spcAft>
          <a:spcPct val="0"/>
        </a:spcAft>
        <a:buClr>
          <a:srgbClr val="D8AFB9"/>
        </a:buClr>
        <a:buSzPct val="85000"/>
        <a:buFont typeface="Wingdings 2" charset="0"/>
        <a:buChar char=""/>
        <a:defRPr sz="2000" kern="1200">
          <a:solidFill>
            <a:schemeClr val="tx1"/>
          </a:solidFill>
          <a:latin typeface="Perpetua"/>
          <a:ea typeface="ＭＳ Ｐゴシック" panose="020B0600070205080204" pitchFamily="34" charset="-128"/>
          <a:cs typeface="+mn-cs"/>
        </a:defRPr>
      </a:lvl3pPr>
      <a:lvl4pPr marL="1096963" indent="-228600" algn="l" rtl="0" eaLnBrk="0" fontAlgn="base" hangingPunct="0">
        <a:spcBef>
          <a:spcPts val="375"/>
        </a:spcBef>
        <a:spcAft>
          <a:spcPct val="0"/>
        </a:spcAft>
        <a:buClr>
          <a:srgbClr val="DE6C36"/>
        </a:buClr>
        <a:buSzPct val="80000"/>
        <a:buFont typeface="Wingdings 2" charset="0"/>
        <a:buChar char=""/>
        <a:defRPr sz="2000" kern="1200">
          <a:solidFill>
            <a:schemeClr val="tx1"/>
          </a:solidFill>
          <a:latin typeface="Perpetua"/>
          <a:ea typeface="ＭＳ Ｐゴシック" panose="020B0600070205080204" pitchFamily="34" charset="-128"/>
          <a:cs typeface="+mn-cs"/>
        </a:defRPr>
      </a:lvl4pPr>
      <a:lvl5pPr marL="1371600" indent="-228600" algn="l" rtl="0" eaLnBrk="0" fontAlgn="base" hangingPunct="0">
        <a:spcBef>
          <a:spcPts val="375"/>
        </a:spcBef>
        <a:spcAft>
          <a:spcPct val="0"/>
        </a:spcAft>
        <a:buClr>
          <a:srgbClr val="DE6C36"/>
        </a:buClr>
        <a:buChar char="o"/>
        <a:defRPr sz="2000" kern="1200">
          <a:solidFill>
            <a:schemeClr val="tx1"/>
          </a:solidFill>
          <a:latin typeface="Perpetua"/>
          <a:ea typeface="ＭＳ Ｐゴシック" panose="020B0600070205080204" pitchFamily="34" charset="-128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Using Standardized Measurements to Look at Cognitive Development</a:t>
            </a:r>
          </a:p>
          <a:p>
            <a:endParaRPr lang="en-US" dirty="0"/>
          </a:p>
        </p:txBody>
      </p:sp>
      <p:sp>
        <p:nvSpPr>
          <p:cNvPr id="27651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Chapter 9</a:t>
            </a: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2pPr>
            <a:lvl3pPr marL="11430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5pPr>
            <a:lvl6pPr marL="2514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6pPr>
            <a:lvl7pPr marL="29718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7pPr>
            <a:lvl8pPr marL="34290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8pPr>
            <a:lvl9pPr marL="38862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9pPr>
          </a:lstStyle>
          <a:p>
            <a:r>
              <a:rPr lang="en-US" sz="1000" dirty="0"/>
              <a:t>© 2017 </a:t>
            </a:r>
            <a:r>
              <a:rPr lang="en-US" sz="1000" dirty="0" err="1"/>
              <a:t>Cengage</a:t>
            </a:r>
            <a:r>
              <a:rPr lang="en-US" sz="1000" dirty="0"/>
              <a:t> Learning. All Rights Reserved.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Looking at Play and Cognitive Development (Slide 1 of 2)</a:t>
            </a:r>
            <a:endParaRPr lang="en-US" dirty="0"/>
          </a:p>
        </p:txBody>
      </p:sp>
      <p:sp>
        <p:nvSpPr>
          <p:cNvPr id="44036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/>
              <a:t>Play involves the whole child – All domains</a:t>
            </a:r>
          </a:p>
          <a:p>
            <a:r>
              <a:rPr lang="en-US"/>
              <a:t>Play is child-initiated, not teacher-directed</a:t>
            </a:r>
          </a:p>
          <a:p>
            <a:r>
              <a:rPr lang="en-US"/>
              <a:t>Teacher sets the stage, observes, supports</a:t>
            </a:r>
          </a:p>
          <a:p>
            <a:r>
              <a:rPr lang="en-US"/>
              <a:t>Vygotsky – Child’s actions are supported and extended by more mature player</a:t>
            </a:r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2pPr>
            <a:lvl3pPr marL="11430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5pPr>
            <a:lvl6pPr marL="2514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6pPr>
            <a:lvl7pPr marL="29718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7pPr>
            <a:lvl8pPr marL="34290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8pPr>
            <a:lvl9pPr marL="38862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9pPr>
          </a:lstStyle>
          <a:p>
            <a:r>
              <a:rPr lang="en-US" sz="1000" dirty="0"/>
              <a:t>© 2017 </a:t>
            </a:r>
            <a:r>
              <a:rPr lang="en-US" sz="1000" dirty="0" err="1"/>
              <a:t>Cengage</a:t>
            </a:r>
            <a:r>
              <a:rPr lang="en-US" sz="1000" dirty="0"/>
              <a:t> Learning. All Rights Reserved.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Looking at Play and Cognitive Development (Slide 2 of 2)</a:t>
            </a:r>
            <a:endParaRPr lang="en-US" dirty="0"/>
          </a:p>
        </p:txBody>
      </p:sp>
      <p:sp>
        <p:nvSpPr>
          <p:cNvPr id="45060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/>
              <a:t>Play and Vygotsky</a:t>
            </a:r>
          </a:p>
          <a:p>
            <a:pPr lvl="1"/>
            <a:r>
              <a:rPr lang="en-US"/>
              <a:t>Play is constructed with another child or an adult</a:t>
            </a:r>
          </a:p>
          <a:p>
            <a:pPr lvl="1"/>
            <a:r>
              <a:rPr lang="en-US"/>
              <a:t>Includes social interaction</a:t>
            </a:r>
          </a:p>
          <a:p>
            <a:pPr lvl="1"/>
            <a:r>
              <a:rPr lang="en-US"/>
              <a:t>Cognitive development is enhanced</a:t>
            </a:r>
          </a:p>
          <a:p>
            <a:pPr lvl="1"/>
            <a:r>
              <a:rPr lang="en-US"/>
              <a:t>Zone of proximal development</a:t>
            </a:r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2pPr>
            <a:lvl3pPr marL="11430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5pPr>
            <a:lvl6pPr marL="2514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6pPr>
            <a:lvl7pPr marL="29718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7pPr>
            <a:lvl8pPr marL="34290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8pPr>
            <a:lvl9pPr marL="38862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9pPr>
          </a:lstStyle>
          <a:p>
            <a:r>
              <a:rPr lang="en-US" sz="1000" dirty="0"/>
              <a:t>© 2017 </a:t>
            </a:r>
            <a:r>
              <a:rPr lang="en-US" sz="1000" dirty="0" err="1"/>
              <a:t>Cengage</a:t>
            </a:r>
            <a:r>
              <a:rPr lang="en-US" sz="1000" dirty="0"/>
              <a:t> Learning. All Rights Reserved.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Cognitive Development: Math, Science, Engineering, and Technology</a:t>
            </a:r>
            <a:endParaRPr lang="ja-JP" altLang="en-US" dirty="0"/>
          </a:p>
        </p:txBody>
      </p:sp>
      <p:sp>
        <p:nvSpPr>
          <p:cNvPr id="46084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ja-JP" dirty="0"/>
              <a:t>STEM: science, technology, engineering, mathematics and related content areas</a:t>
            </a:r>
          </a:p>
          <a:p>
            <a:r>
              <a:rPr lang="en-US" altLang="ja-JP" dirty="0"/>
              <a:t>Cognitive development: knowing, thinking, reasoning, and remembering</a:t>
            </a:r>
          </a:p>
          <a:p>
            <a:r>
              <a:rPr lang="en-US" altLang="ja-JP" dirty="0"/>
              <a:t>Dispositions: traits that support learning such as curiosity, persisting, questioning</a:t>
            </a:r>
            <a:endParaRPr lang="ja-JP" alt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2pPr>
            <a:lvl3pPr marL="11430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5pPr>
            <a:lvl6pPr marL="2514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6pPr>
            <a:lvl7pPr marL="29718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7pPr>
            <a:lvl8pPr marL="34290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8pPr>
            <a:lvl9pPr marL="38862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9pPr>
          </a:lstStyle>
          <a:p>
            <a:r>
              <a:rPr lang="en-US" sz="1000" dirty="0"/>
              <a:t>© 2017 </a:t>
            </a:r>
            <a:r>
              <a:rPr lang="en-US" sz="1000" dirty="0" err="1"/>
              <a:t>Cengage</a:t>
            </a:r>
            <a:r>
              <a:rPr lang="en-US" sz="1000" dirty="0"/>
              <a:t> Learning. All Rights Reserved.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228600"/>
            <a:ext cx="7772400" cy="1447800"/>
          </a:xfrm>
        </p:spPr>
        <p:txBody>
          <a:bodyPr/>
          <a:lstStyle/>
          <a:p>
            <a:pPr eaLnBrk="1" hangingPunct="1"/>
            <a:r>
              <a:rPr lang="ja-JP" altLang="en-US" dirty="0">
                <a:ea typeface="Perpetua"/>
                <a:cs typeface="Perpetua"/>
              </a:rPr>
              <a:t>Observing Developing</a:t>
            </a:r>
            <a:r>
              <a:rPr lang="en-US" altLang="ja-JP" dirty="0">
                <a:ea typeface="Perpetua"/>
                <a:cs typeface="Perpetua"/>
              </a:rPr>
              <a:t> </a:t>
            </a:r>
            <a:r>
              <a:rPr lang="ja-JP" altLang="en-US" dirty="0">
                <a:ea typeface="Perpetua"/>
                <a:cs typeface="Perpetua"/>
              </a:rPr>
              <a:t>Mathematical Concepts </a:t>
            </a:r>
            <a:r>
              <a:rPr lang="en-US" altLang="ja-JP" dirty="0">
                <a:ea typeface="Perpetua"/>
                <a:cs typeface="Perpetua"/>
              </a:rPr>
              <a:t>(Slide 1 of 2)</a:t>
            </a:r>
            <a:endParaRPr lang="ja-JP" altLang="en-US" dirty="0">
              <a:ea typeface="Perpetua"/>
              <a:cs typeface="Perpetua"/>
            </a:endParaRPr>
          </a:p>
        </p:txBody>
      </p:sp>
      <p:sp>
        <p:nvSpPr>
          <p:cNvPr id="48132" name="Rectangle 7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609600" y="2438400"/>
            <a:ext cx="4038600" cy="2971800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ja-JP" altLang="en-US" dirty="0">
                <a:ea typeface="Perpetua"/>
                <a:cs typeface="Perpetua"/>
              </a:rPr>
              <a:t>Rote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dirty="0">
                <a:ea typeface="Perpetua"/>
                <a:cs typeface="Perpetua"/>
              </a:rPr>
              <a:t>One-to-one correspondence </a:t>
            </a:r>
            <a:endParaRPr lang="en-US" altLang="ja-JP" dirty="0">
              <a:ea typeface="Perpetua"/>
              <a:cs typeface="Perpetua"/>
            </a:endParaRPr>
          </a:p>
          <a:p>
            <a:pPr eaLnBrk="1" hangingPunct="1">
              <a:lnSpc>
                <a:spcPct val="90000"/>
              </a:lnSpc>
            </a:pPr>
            <a:r>
              <a:rPr lang="ja-JP" altLang="en-US" dirty="0">
                <a:ea typeface="Perpetua"/>
                <a:cs typeface="Perpetua"/>
              </a:rPr>
              <a:t>Ordinal numbers</a:t>
            </a:r>
            <a:endParaRPr lang="en-US" altLang="ja-JP" dirty="0">
              <a:ea typeface="Perpetua"/>
              <a:cs typeface="Perpetua"/>
            </a:endParaRPr>
          </a:p>
          <a:p>
            <a:pPr eaLnBrk="1" hangingPunct="1">
              <a:lnSpc>
                <a:spcPct val="90000"/>
              </a:lnSpc>
            </a:pPr>
            <a:r>
              <a:rPr lang="ja-JP" altLang="en-US" dirty="0">
                <a:ea typeface="Perpetua"/>
                <a:cs typeface="Perpetua"/>
              </a:rPr>
              <a:t>Whole/</a:t>
            </a:r>
            <a:r>
              <a:rPr lang="en-US" altLang="ja-JP" dirty="0">
                <a:ea typeface="Perpetua"/>
                <a:cs typeface="Perpetua"/>
              </a:rPr>
              <a:t>P</a:t>
            </a:r>
            <a:r>
              <a:rPr lang="ja-JP" altLang="en-US" dirty="0">
                <a:ea typeface="Perpetua"/>
                <a:cs typeface="Perpetua"/>
              </a:rPr>
              <a:t>art </a:t>
            </a:r>
            <a:r>
              <a:rPr lang="en-US" altLang="ja-JP" dirty="0">
                <a:ea typeface="Perpetua"/>
                <a:cs typeface="Perpetua"/>
              </a:rPr>
              <a:t>Terminology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dirty="0">
                <a:ea typeface="Perpetua"/>
                <a:cs typeface="Perpetua"/>
              </a:rPr>
              <a:t>Conservation </a:t>
            </a:r>
            <a:endParaRPr lang="en-US" altLang="ja-JP" dirty="0">
              <a:ea typeface="Perpetua"/>
              <a:cs typeface="Perpetua"/>
            </a:endParaRPr>
          </a:p>
          <a:p>
            <a:pPr eaLnBrk="1" hangingPunct="1">
              <a:lnSpc>
                <a:spcPct val="90000"/>
              </a:lnSpc>
            </a:pPr>
            <a:r>
              <a:rPr lang="ja-JP" altLang="en-US" dirty="0">
                <a:ea typeface="Perpetua"/>
                <a:cs typeface="Perpetua"/>
              </a:rPr>
              <a:t>Measurement</a:t>
            </a:r>
          </a:p>
        </p:txBody>
      </p:sp>
      <p:sp>
        <p:nvSpPr>
          <p:cNvPr id="45061" name="Rectangle 8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373688" y="2438400"/>
            <a:ext cx="3770312" cy="3048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Char char=""/>
              <a:defRPr/>
            </a:pPr>
            <a:r>
              <a:rPr lang="ja-JP" altLang="en-US" dirty="0">
                <a:ea typeface="Perpetua"/>
              </a:rPr>
              <a:t>Geometry </a:t>
            </a:r>
            <a:r>
              <a:rPr lang="en-US" altLang="ja-JP" dirty="0">
                <a:ea typeface="Perpetua"/>
              </a:rPr>
              <a:t>of Shape</a:t>
            </a:r>
            <a:endParaRPr lang="ja-JP" altLang="en-US" dirty="0">
              <a:ea typeface="Perpetua"/>
            </a:endParaRPr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Char char=""/>
              <a:defRPr/>
            </a:pPr>
            <a:r>
              <a:rPr lang="en-US" altLang="ja-JP" dirty="0">
                <a:ea typeface="Perpetua"/>
              </a:rPr>
              <a:t>Geometry of </a:t>
            </a:r>
            <a:r>
              <a:rPr lang="ja-JP" altLang="en-US" dirty="0">
                <a:ea typeface="Perpetua"/>
              </a:rPr>
              <a:t>Pattern </a:t>
            </a:r>
            <a:endParaRPr lang="en-US" altLang="ja-JP" dirty="0">
              <a:ea typeface="Perpetua"/>
            </a:endParaRPr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Char char=""/>
              <a:defRPr/>
            </a:pPr>
            <a:r>
              <a:rPr lang="ja-JP" altLang="en-US" dirty="0">
                <a:ea typeface="Perpetua"/>
              </a:rPr>
              <a:t>Classifying </a:t>
            </a:r>
            <a:endParaRPr lang="en-US" altLang="ja-JP" dirty="0">
              <a:latin typeface="Times" panose="02020603050405020304" pitchFamily="18" charset="0"/>
              <a:ea typeface="Perpetua"/>
            </a:endParaRPr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Char char=""/>
              <a:defRPr/>
            </a:pPr>
            <a:r>
              <a:rPr lang="ja-JP" altLang="en-US" dirty="0">
                <a:ea typeface="Perpetua"/>
              </a:rPr>
              <a:t>Visual</a:t>
            </a:r>
            <a:r>
              <a:rPr lang="en-US" altLang="ja-JP" dirty="0">
                <a:ea typeface="Perpetua"/>
              </a:rPr>
              <a:t>-Spatial </a:t>
            </a:r>
            <a:r>
              <a:rPr lang="en-US" altLang="ja-JP" dirty="0">
                <a:latin typeface="Times" panose="02020603050405020304" pitchFamily="18" charset="0"/>
                <a:ea typeface="Perpetua"/>
              </a:rPr>
              <a:t>Skills</a:t>
            </a:r>
            <a:endParaRPr lang="en-US" altLang="ja-JP" dirty="0">
              <a:ea typeface="Perpetua"/>
            </a:endParaRPr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Char char=""/>
              <a:defRPr/>
            </a:pPr>
            <a:r>
              <a:rPr lang="ja-JP" altLang="en-US" dirty="0">
                <a:ea typeface="Perpetua"/>
              </a:rPr>
              <a:t>Problem </a:t>
            </a:r>
            <a:r>
              <a:rPr lang="en-US" altLang="ja-JP" dirty="0">
                <a:ea typeface="Perpetua"/>
              </a:rPr>
              <a:t>s</a:t>
            </a:r>
            <a:r>
              <a:rPr lang="ja-JP" altLang="en-US" dirty="0">
                <a:ea typeface="Perpetua"/>
              </a:rPr>
              <a:t>olving </a:t>
            </a:r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Char char=""/>
              <a:defRPr/>
            </a:pPr>
            <a:r>
              <a:rPr lang="ja-JP" altLang="en-US" dirty="0">
                <a:ea typeface="Perpetua"/>
              </a:rPr>
              <a:t>Seriation</a:t>
            </a:r>
            <a:r>
              <a:rPr lang="ja-JP" altLang="en-US" sz="2400" dirty="0">
                <a:ea typeface="Perpetua"/>
              </a:rPr>
              <a:t> </a:t>
            </a:r>
            <a:endParaRPr lang="en-US" altLang="ja-JP" sz="2400" dirty="0">
              <a:ea typeface="Perpetua"/>
            </a:endParaRPr>
          </a:p>
          <a:p>
            <a:pPr marL="0" indent="0" eaLnBrk="1" hangingPunct="1">
              <a:lnSpc>
                <a:spcPct val="90000"/>
              </a:lnSpc>
              <a:buFont typeface="Wingdings 2" panose="05020102010507070707" pitchFamily="18" charset="2"/>
              <a:buNone/>
              <a:defRPr/>
            </a:pPr>
            <a:endParaRPr lang="ja-JP" altLang="en-US" dirty="0">
              <a:ea typeface="Perpetua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58825" y="1777424"/>
            <a:ext cx="7775575" cy="5847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200" dirty="0">
                <a:latin typeface="Perpetua"/>
                <a:ea typeface="ＭＳ Ｐゴシック" panose="020B0600070205080204" pitchFamily="34" charset="-128"/>
                <a:cs typeface="+mn-cs"/>
              </a:rPr>
              <a:t>Mathematical Concepts in the Curriculum</a:t>
            </a:r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2pPr>
            <a:lvl3pPr marL="11430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5pPr>
            <a:lvl6pPr marL="2514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6pPr>
            <a:lvl7pPr marL="29718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7pPr>
            <a:lvl8pPr marL="34290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8pPr>
            <a:lvl9pPr marL="38862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9pPr>
          </a:lstStyle>
          <a:p>
            <a:r>
              <a:rPr lang="en-US" sz="1000" dirty="0"/>
              <a:t>© 2017 </a:t>
            </a:r>
            <a:r>
              <a:rPr lang="en-US" sz="1000" dirty="0" err="1"/>
              <a:t>Cengage</a:t>
            </a:r>
            <a:r>
              <a:rPr lang="en-US" sz="1000" dirty="0"/>
              <a:t> Learning. All Rights Reserved.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Observing Developing Mathematical Concepts (Slide 2 of 2)</a:t>
            </a:r>
            <a:endParaRPr lang="ja-JP" altLang="en-US" dirty="0"/>
          </a:p>
        </p:txBody>
      </p:sp>
      <p:sp>
        <p:nvSpPr>
          <p:cNvPr id="50179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/>
              <a:t>Mathematics Standards in the Common Core</a:t>
            </a:r>
          </a:p>
          <a:p>
            <a:r>
              <a:rPr lang="en-US"/>
              <a:t>Mathematics and Literacy</a:t>
            </a:r>
          </a:p>
          <a:p>
            <a:r>
              <a:rPr lang="en-US"/>
              <a:t>Block Play as the Foundation for Learning</a:t>
            </a:r>
            <a:endParaRPr lang="en-US" dirty="0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2pPr>
            <a:lvl3pPr marL="11430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5pPr>
            <a:lvl6pPr marL="2514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6pPr>
            <a:lvl7pPr marL="29718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7pPr>
            <a:lvl8pPr marL="34290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8pPr>
            <a:lvl9pPr marL="38862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9pPr>
          </a:lstStyle>
          <a:p>
            <a:r>
              <a:rPr lang="en-US" sz="1000" dirty="0"/>
              <a:t>© 2017 </a:t>
            </a:r>
            <a:r>
              <a:rPr lang="en-US" sz="1000" dirty="0" err="1"/>
              <a:t>Cengage</a:t>
            </a:r>
            <a:r>
              <a:rPr lang="en-US" sz="1000" dirty="0"/>
              <a:t> Learning. All Rights Reserved.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Observing Developing Scientific Concepts</a:t>
            </a:r>
            <a:r>
              <a:rPr lang="ja-JP" altLang="en-US" dirty="0"/>
              <a:t> </a:t>
            </a:r>
            <a:r>
              <a:rPr lang="en-US" altLang="ja-JP" dirty="0"/>
              <a:t>(Slide 1 of 2)</a:t>
            </a:r>
            <a:endParaRPr lang="ja-JP" altLang="en-US" dirty="0"/>
          </a:p>
        </p:txBody>
      </p:sp>
      <p:sp>
        <p:nvSpPr>
          <p:cNvPr id="52228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ja-JP" dirty="0"/>
              <a:t>Health Science</a:t>
            </a:r>
            <a:r>
              <a:rPr lang="ja-JP" altLang="en-US" dirty="0"/>
              <a:t> </a:t>
            </a:r>
            <a:r>
              <a:rPr lang="en-US" altLang="ja-JP" dirty="0"/>
              <a:t>and Nutrition</a:t>
            </a:r>
          </a:p>
          <a:p>
            <a:r>
              <a:rPr lang="en-US" altLang="ja-JP" dirty="0"/>
              <a:t>Life Science</a:t>
            </a:r>
          </a:p>
          <a:p>
            <a:r>
              <a:rPr lang="en-US" altLang="ja-JP" dirty="0"/>
              <a:t>Physical Science</a:t>
            </a:r>
          </a:p>
          <a:p>
            <a:r>
              <a:rPr lang="en-US" altLang="ja-JP" dirty="0"/>
              <a:t>Earth and Space Science</a:t>
            </a:r>
            <a:r>
              <a:rPr lang="ja-JP" altLang="en-US" dirty="0"/>
              <a:t> </a:t>
            </a:r>
            <a:endParaRPr lang="en-US" altLang="ja-JP" dirty="0"/>
          </a:p>
          <a:p>
            <a:r>
              <a:rPr lang="en-US" altLang="ja-JP" dirty="0"/>
              <a:t>Environmental Awareness</a:t>
            </a:r>
          </a:p>
          <a:p>
            <a:r>
              <a:rPr lang="en-US" altLang="ja-JP" dirty="0"/>
              <a:t>Children and Nature</a:t>
            </a:r>
          </a:p>
          <a:p>
            <a:r>
              <a:rPr lang="en-US" altLang="ja-JP" dirty="0"/>
              <a:t>Engineering</a:t>
            </a:r>
            <a:endParaRPr lang="ja-JP" alt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2pPr>
            <a:lvl3pPr marL="11430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5pPr>
            <a:lvl6pPr marL="2514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6pPr>
            <a:lvl7pPr marL="29718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7pPr>
            <a:lvl8pPr marL="34290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8pPr>
            <a:lvl9pPr marL="38862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9pPr>
          </a:lstStyle>
          <a:p>
            <a:r>
              <a:rPr lang="en-US" sz="1000" dirty="0"/>
              <a:t>© 2017 </a:t>
            </a:r>
            <a:r>
              <a:rPr lang="en-US" sz="1000" dirty="0" err="1"/>
              <a:t>Cengage</a:t>
            </a:r>
            <a:r>
              <a:rPr lang="en-US" sz="1000" dirty="0"/>
              <a:t> Learning. All Rights Reserved.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Observing Developing Scientific Concepts</a:t>
            </a:r>
            <a:r>
              <a:rPr lang="ja-JP" altLang="en-US" dirty="0"/>
              <a:t> </a:t>
            </a:r>
            <a:r>
              <a:rPr lang="en-US" altLang="ja-JP" dirty="0"/>
              <a:t>(Slide 2 of 2)</a:t>
            </a:r>
            <a:endParaRPr lang="ja-JP" altLang="en-US" dirty="0"/>
          </a:p>
        </p:txBody>
      </p:sp>
      <p:sp>
        <p:nvSpPr>
          <p:cNvPr id="47108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ja-JP"/>
              <a:t>Documenting Science Learning</a:t>
            </a:r>
          </a:p>
          <a:p>
            <a:pPr lvl="1"/>
            <a:r>
              <a:rPr lang="en-US" altLang="ja-JP"/>
              <a:t>Anecdotal/Running Records</a:t>
            </a:r>
          </a:p>
          <a:p>
            <a:pPr lvl="1"/>
            <a:r>
              <a:rPr lang="en-US" altLang="ja-JP"/>
              <a:t>Frequency Counts</a:t>
            </a:r>
          </a:p>
          <a:p>
            <a:pPr lvl="1"/>
            <a:r>
              <a:rPr lang="en-US" altLang="ja-JP"/>
              <a:t>Recordings of Conversations</a:t>
            </a:r>
          </a:p>
          <a:p>
            <a:pPr lvl="1"/>
            <a:r>
              <a:rPr lang="en-US" altLang="ja-JP"/>
              <a:t>Time Samples</a:t>
            </a:r>
          </a:p>
          <a:p>
            <a:pPr lvl="1"/>
            <a:r>
              <a:rPr lang="en-US" altLang="ja-JP"/>
              <a:t>Work Samples</a:t>
            </a:r>
          </a:p>
          <a:p>
            <a:r>
              <a:rPr lang="en-US" altLang="ja-JP"/>
              <a:t>Experiencing Science through Play</a:t>
            </a:r>
            <a:endParaRPr lang="ja-JP" altLang="en-US"/>
          </a:p>
          <a:p>
            <a:pPr lvl="1"/>
            <a:endParaRPr lang="ja-JP" alt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2pPr>
            <a:lvl3pPr marL="11430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5pPr>
            <a:lvl6pPr marL="2514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6pPr>
            <a:lvl7pPr marL="29718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7pPr>
            <a:lvl8pPr marL="34290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8pPr>
            <a:lvl9pPr marL="38862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9pPr>
          </a:lstStyle>
          <a:p>
            <a:r>
              <a:rPr lang="en-US" sz="1000" dirty="0"/>
              <a:t>© 2017 </a:t>
            </a:r>
            <a:r>
              <a:rPr lang="en-US" sz="1000" dirty="0" err="1"/>
              <a:t>Cengage</a:t>
            </a:r>
            <a:r>
              <a:rPr lang="en-US" sz="1000" dirty="0"/>
              <a:t> Learning. All Rights Reserved.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Young Children and Technology</a:t>
            </a:r>
            <a:br>
              <a:rPr lang="en-US"/>
            </a:br>
            <a:r>
              <a:rPr lang="en-US"/>
              <a:t>(Slide 1 of 3)</a:t>
            </a:r>
            <a:endParaRPr lang="en-US" dirty="0"/>
          </a:p>
        </p:txBody>
      </p:sp>
      <p:sp>
        <p:nvSpPr>
          <p:cNvPr id="56323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/>
              <a:t>Technology in the Early Childhood Classroom</a:t>
            </a:r>
          </a:p>
          <a:p>
            <a:pPr lvl="1"/>
            <a:r>
              <a:rPr lang="en-US"/>
              <a:t>Digital Literacy</a:t>
            </a:r>
          </a:p>
          <a:p>
            <a:r>
              <a:rPr lang="en-US"/>
              <a:t>Young Children and Screen Time</a:t>
            </a:r>
          </a:p>
          <a:p>
            <a:r>
              <a:rPr lang="en-US"/>
              <a:t>The Digital Classroom</a:t>
            </a:r>
          </a:p>
          <a:p>
            <a:pPr lvl="1"/>
            <a:r>
              <a:rPr lang="en-US"/>
              <a:t>Devices</a:t>
            </a:r>
          </a:p>
          <a:p>
            <a:pPr lvl="1"/>
            <a:r>
              <a:rPr lang="en-US"/>
              <a:t>Software</a:t>
            </a:r>
          </a:p>
          <a:p>
            <a:pPr lvl="1"/>
            <a:r>
              <a:rPr lang="en-US"/>
              <a:t>Connectivity</a:t>
            </a:r>
          </a:p>
          <a:p>
            <a:pPr lvl="1"/>
            <a:r>
              <a:rPr lang="en-US"/>
              <a:t>Internet Research and Video Conferencing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2pPr>
            <a:lvl3pPr marL="11430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5pPr>
            <a:lvl6pPr marL="2514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6pPr>
            <a:lvl7pPr marL="29718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7pPr>
            <a:lvl8pPr marL="34290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8pPr>
            <a:lvl9pPr marL="38862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9pPr>
          </a:lstStyle>
          <a:p>
            <a:r>
              <a:rPr lang="en-US" sz="1000" dirty="0"/>
              <a:t>© 2017 </a:t>
            </a:r>
            <a:r>
              <a:rPr lang="en-US" sz="1000" dirty="0" err="1"/>
              <a:t>Cengage</a:t>
            </a:r>
            <a:r>
              <a:rPr lang="en-US" sz="1000" dirty="0"/>
              <a:t> Learning. All Rights Reserved.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Young Children and Technology </a:t>
            </a:r>
            <a:br>
              <a:rPr lang="en-US"/>
            </a:br>
            <a:r>
              <a:rPr lang="en-US"/>
              <a:t>(Slide 2 of 3)</a:t>
            </a:r>
            <a:endParaRPr lang="en-US" dirty="0"/>
          </a:p>
        </p:txBody>
      </p:sp>
      <p:sp>
        <p:nvSpPr>
          <p:cNvPr id="57347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/>
              <a:t>Concerns about Early Childhood and Technology</a:t>
            </a:r>
          </a:p>
          <a:p>
            <a:pPr lvl="1"/>
            <a:r>
              <a:rPr lang="en-US"/>
              <a:t>Screen Time</a:t>
            </a:r>
          </a:p>
          <a:p>
            <a:pPr lvl="1"/>
            <a:r>
              <a:rPr lang="en-US"/>
              <a:t>Content</a:t>
            </a:r>
          </a:p>
          <a:p>
            <a:pPr lvl="1"/>
            <a:r>
              <a:rPr lang="en-US"/>
              <a:t>Equity and Access</a:t>
            </a:r>
          </a:p>
          <a:p>
            <a:pPr lvl="1"/>
            <a:r>
              <a:rPr lang="en-US"/>
              <a:t>Privacy and Protection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2pPr>
            <a:lvl3pPr marL="11430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5pPr>
            <a:lvl6pPr marL="2514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6pPr>
            <a:lvl7pPr marL="29718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7pPr>
            <a:lvl8pPr marL="34290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8pPr>
            <a:lvl9pPr marL="38862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9pPr>
          </a:lstStyle>
          <a:p>
            <a:r>
              <a:rPr lang="en-US" sz="1000" dirty="0"/>
              <a:t>© 2017 </a:t>
            </a:r>
            <a:r>
              <a:rPr lang="en-US" sz="1000" dirty="0" err="1"/>
              <a:t>Cengage</a:t>
            </a:r>
            <a:r>
              <a:rPr lang="en-US" sz="1000" dirty="0"/>
              <a:t> Learning. All Rights Reserved.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Young Children and Technology</a:t>
            </a:r>
            <a:br>
              <a:rPr lang="en-US"/>
            </a:br>
            <a:r>
              <a:rPr lang="en-US"/>
              <a:t>(Slide 3 of 3)</a:t>
            </a:r>
            <a:endParaRPr lang="en-US" dirty="0"/>
          </a:p>
        </p:txBody>
      </p:sp>
      <p:sp>
        <p:nvSpPr>
          <p:cNvPr id="58372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/>
              <a:t>Assessing Other Developmental Areas While Observing STEM Activities</a:t>
            </a:r>
          </a:p>
          <a:p>
            <a:pPr lvl="1"/>
            <a:r>
              <a:rPr lang="en-US"/>
              <a:t>Large Muscle </a:t>
            </a:r>
          </a:p>
          <a:p>
            <a:pPr lvl="1"/>
            <a:r>
              <a:rPr lang="en-US"/>
              <a:t>Small Muscle </a:t>
            </a:r>
          </a:p>
          <a:p>
            <a:pPr lvl="1"/>
            <a:r>
              <a:rPr lang="en-US"/>
              <a:t>Self-Care Skills</a:t>
            </a:r>
          </a:p>
          <a:p>
            <a:pPr lvl="1"/>
            <a:r>
              <a:rPr lang="en-US"/>
              <a:t>Literacy and Language</a:t>
            </a:r>
            <a:endParaRPr lang="en-US" dirty="0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2pPr>
            <a:lvl3pPr marL="11430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5pPr>
            <a:lvl6pPr marL="2514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6pPr>
            <a:lvl7pPr marL="29718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7pPr>
            <a:lvl8pPr marL="34290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8pPr>
            <a:lvl9pPr marL="38862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9pPr>
          </a:lstStyle>
          <a:p>
            <a:r>
              <a:rPr lang="en-US" sz="1000" dirty="0"/>
              <a:t>© 2017 </a:t>
            </a:r>
            <a:r>
              <a:rPr lang="en-US" sz="1000" dirty="0" err="1"/>
              <a:t>Cengage</a:t>
            </a:r>
            <a:r>
              <a:rPr lang="en-US" sz="1000" dirty="0"/>
              <a:t> Learning. All Rights Reserved.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Using Standards and Tests as a Way of Knowing (Slide 1 of 2)</a:t>
            </a:r>
            <a:endParaRPr lang="en-US" dirty="0"/>
          </a:p>
        </p:txBody>
      </p:sp>
      <p:sp>
        <p:nvSpPr>
          <p:cNvPr id="28675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/>
              <a:t>The Standards Movement</a:t>
            </a:r>
          </a:p>
          <a:p>
            <a:pPr lvl="1"/>
            <a:r>
              <a:rPr lang="en-US"/>
              <a:t>Standards: defines goals of practice</a:t>
            </a:r>
          </a:p>
          <a:p>
            <a:pPr lvl="1"/>
            <a:r>
              <a:rPr lang="en-US"/>
              <a:t>Benchmarks: descriptions of knowledge, skills, and development that are measurable outcomes of standards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2pPr>
            <a:lvl3pPr marL="11430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5pPr>
            <a:lvl6pPr marL="2514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6pPr>
            <a:lvl7pPr marL="29718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7pPr>
            <a:lvl8pPr marL="34290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8pPr>
            <a:lvl9pPr marL="38862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9pPr>
          </a:lstStyle>
          <a:p>
            <a:r>
              <a:rPr lang="en-US" sz="1000" dirty="0"/>
              <a:t>© 2017 </a:t>
            </a:r>
            <a:r>
              <a:rPr lang="en-US" sz="1000" dirty="0" err="1"/>
              <a:t>Cengage</a:t>
            </a:r>
            <a:r>
              <a:rPr lang="en-US" sz="1000" dirty="0"/>
              <a:t> Learning. All Rights Reserved.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Helping All Children with Cognitive Development</a:t>
            </a:r>
            <a:endParaRPr lang="en-US" dirty="0"/>
          </a:p>
        </p:txBody>
      </p:sp>
      <p:sp>
        <p:nvSpPr>
          <p:cNvPr id="61444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/>
              <a:t>Assessing The Cognitive Development Of Infants And Toddlers</a:t>
            </a:r>
          </a:p>
          <a:p>
            <a:r>
              <a:rPr lang="en-US"/>
              <a:t>Effects of Culture and Poverty on School Achievement</a:t>
            </a:r>
          </a:p>
          <a:p>
            <a:r>
              <a:rPr lang="en-US"/>
              <a:t>Children with Cognitive Disabilities</a:t>
            </a:r>
          </a:p>
          <a:p>
            <a:pPr lvl="1"/>
            <a:r>
              <a:rPr lang="en-US"/>
              <a:t>Inclusion</a:t>
            </a:r>
          </a:p>
          <a:p>
            <a:pPr lvl="1"/>
            <a:r>
              <a:rPr lang="en-US"/>
              <a:t>Technology and Special Populations</a:t>
            </a:r>
          </a:p>
          <a:p>
            <a:r>
              <a:rPr lang="en-US"/>
              <a:t>Children Who Are Talented and Gifted</a:t>
            </a:r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2pPr>
            <a:lvl3pPr marL="11430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5pPr>
            <a:lvl6pPr marL="2514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6pPr>
            <a:lvl7pPr marL="29718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7pPr>
            <a:lvl8pPr marL="34290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8pPr>
            <a:lvl9pPr marL="38862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9pPr>
          </a:lstStyle>
          <a:p>
            <a:r>
              <a:rPr lang="en-US" sz="1000" dirty="0"/>
              <a:t>© 2017 </a:t>
            </a:r>
            <a:r>
              <a:rPr lang="en-US" sz="1000" dirty="0" err="1"/>
              <a:t>Cengage</a:t>
            </a:r>
            <a:r>
              <a:rPr lang="en-US" sz="1000" dirty="0"/>
              <a:t> Learning. All Rights Reserved.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Using Standards and Tests as a Way of Knowing (Slide 2 of 2)</a:t>
            </a:r>
            <a:endParaRPr lang="en-US" dirty="0"/>
          </a:p>
        </p:txBody>
      </p:sp>
      <p:sp>
        <p:nvSpPr>
          <p:cNvPr id="29699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/>
              <a:t>Early Childhood and the Common Core</a:t>
            </a:r>
          </a:p>
          <a:p>
            <a:pPr lvl="1"/>
            <a:r>
              <a:rPr lang="en-US"/>
              <a:t>Early learning standards should emphasize significant developmentally appropriate content and outcomes.</a:t>
            </a:r>
          </a:p>
          <a:p>
            <a:pPr lvl="1"/>
            <a:r>
              <a:rPr lang="en-US"/>
              <a:t>Early learning standards are developed and reviewed through informed, inclusive processes.</a:t>
            </a:r>
          </a:p>
          <a:p>
            <a:pPr lvl="1"/>
            <a:r>
              <a:rPr lang="en-US"/>
              <a:t>Early learning standards gain their effectiveness through implementation and assessment practices that support children</a:t>
            </a:r>
            <a:r>
              <a:rPr lang="ja-JP" altLang="en-US"/>
              <a:t>’</a:t>
            </a:r>
            <a:r>
              <a:rPr lang="en-US"/>
              <a:t>s development in ethical, appropriate ways.</a:t>
            </a:r>
          </a:p>
          <a:p>
            <a:pPr lvl="1"/>
            <a:r>
              <a:rPr lang="en-US"/>
              <a:t>Early learning standards require a foundation of support for early childhood programs, professionals, and families.</a:t>
            </a:r>
          </a:p>
          <a:p>
            <a:pPr lvl="1"/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2pPr>
            <a:lvl3pPr marL="11430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5pPr>
            <a:lvl6pPr marL="2514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6pPr>
            <a:lvl7pPr marL="29718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7pPr>
            <a:lvl8pPr marL="34290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8pPr>
            <a:lvl9pPr marL="38862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9pPr>
          </a:lstStyle>
          <a:p>
            <a:r>
              <a:rPr lang="en-US" sz="1000" dirty="0"/>
              <a:t>© 2017 </a:t>
            </a:r>
            <a:r>
              <a:rPr lang="en-US" sz="1000" dirty="0" err="1"/>
              <a:t>Cengage</a:t>
            </a:r>
            <a:r>
              <a:rPr lang="en-US" sz="1000" dirty="0"/>
              <a:t> Learning. All Rights Reserved.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A World of Tests (Slide 1 of 5)</a:t>
            </a:r>
            <a:endParaRPr lang="ja-JP" altLang="en-US" dirty="0"/>
          </a:p>
        </p:txBody>
      </p:sp>
      <p:sp>
        <p:nvSpPr>
          <p:cNvPr id="31748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ja-JP" dirty="0"/>
              <a:t>Standardized Tests</a:t>
            </a:r>
            <a:endParaRPr lang="ja-JP" altLang="en-US" dirty="0"/>
          </a:p>
          <a:p>
            <a:pPr lvl="1"/>
            <a:r>
              <a:rPr lang="en-US" altLang="ja-JP" dirty="0"/>
              <a:t>What is the purpose of the test?</a:t>
            </a:r>
          </a:p>
          <a:p>
            <a:pPr lvl="1"/>
            <a:r>
              <a:rPr lang="en-US" altLang="ja-JP" dirty="0"/>
              <a:t>What is the design of the test? Is it valid?</a:t>
            </a:r>
          </a:p>
          <a:p>
            <a:pPr lvl="1"/>
            <a:r>
              <a:rPr lang="en-US" altLang="ja-JP" dirty="0"/>
              <a:t>What is the reliability of the test?</a:t>
            </a:r>
          </a:p>
          <a:p>
            <a:pPr lvl="1"/>
            <a:r>
              <a:rPr lang="en-US" altLang="ja-JP" dirty="0"/>
              <a:t>How will the results be used?</a:t>
            </a:r>
            <a:endParaRPr lang="ja-JP" alt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2pPr>
            <a:lvl3pPr marL="11430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5pPr>
            <a:lvl6pPr marL="2514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6pPr>
            <a:lvl7pPr marL="29718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7pPr>
            <a:lvl8pPr marL="34290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8pPr>
            <a:lvl9pPr marL="38862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9pPr>
          </a:lstStyle>
          <a:p>
            <a:r>
              <a:rPr lang="en-US" sz="1000" dirty="0"/>
              <a:t>© 2017 </a:t>
            </a:r>
            <a:r>
              <a:rPr lang="en-US" sz="1000" dirty="0" err="1"/>
              <a:t>Cengage</a:t>
            </a:r>
            <a:r>
              <a:rPr lang="en-US" sz="1000" dirty="0"/>
              <a:t> Learning. All Rights Reserved.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A World of Tests (Slide 2 of 5)</a:t>
            </a:r>
            <a:endParaRPr lang="ja-JP" altLang="en-US" dirty="0"/>
          </a:p>
        </p:txBody>
      </p:sp>
      <p:sp>
        <p:nvSpPr>
          <p:cNvPr id="33796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ja-JP"/>
              <a:t>Recent History of Standardized Testing in Early Childhood</a:t>
            </a:r>
          </a:p>
          <a:p>
            <a:pPr lvl="1"/>
            <a:r>
              <a:rPr lang="en-US" altLang="ja-JP"/>
              <a:t>Head Start National Reporting System</a:t>
            </a:r>
          </a:p>
          <a:p>
            <a:pPr lvl="1"/>
            <a:r>
              <a:rPr lang="en-US" altLang="ja-JP"/>
              <a:t>No Child Left Behind</a:t>
            </a:r>
          </a:p>
          <a:p>
            <a:pPr lvl="1"/>
            <a:r>
              <a:rPr lang="en-US" altLang="ja-JP"/>
              <a:t>Race to the Top</a:t>
            </a:r>
            <a:endParaRPr lang="ja-JP" alt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2pPr>
            <a:lvl3pPr marL="11430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5pPr>
            <a:lvl6pPr marL="2514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6pPr>
            <a:lvl7pPr marL="29718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7pPr>
            <a:lvl8pPr marL="34290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8pPr>
            <a:lvl9pPr marL="38862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9pPr>
          </a:lstStyle>
          <a:p>
            <a:r>
              <a:rPr lang="en-US" sz="1000" dirty="0"/>
              <a:t>© 2017 </a:t>
            </a:r>
            <a:r>
              <a:rPr lang="en-US" sz="1000" dirty="0" err="1"/>
              <a:t>Cengage</a:t>
            </a:r>
            <a:r>
              <a:rPr lang="en-US" sz="1000" dirty="0"/>
              <a:t> Learning. All Rights Reserved.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A World of Tests (Slide 3 of 5)</a:t>
            </a:r>
            <a:endParaRPr lang="ja-JP" altLang="en-US" dirty="0"/>
          </a:p>
        </p:txBody>
      </p:sp>
      <p:sp>
        <p:nvSpPr>
          <p:cNvPr id="35844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ja-JP"/>
              <a:t>Critics of Standardized Tests on Young Children</a:t>
            </a:r>
          </a:p>
          <a:p>
            <a:pPr lvl="1"/>
            <a:r>
              <a:rPr lang="en-US" altLang="ja-JP"/>
              <a:t>The Child</a:t>
            </a:r>
          </a:p>
          <a:p>
            <a:pPr lvl="1"/>
            <a:r>
              <a:rPr lang="en-US" altLang="ja-JP"/>
              <a:t>The Test</a:t>
            </a:r>
          </a:p>
          <a:p>
            <a:pPr lvl="1"/>
            <a:r>
              <a:rPr lang="en-US" altLang="ja-JP"/>
              <a:t>Uses of the Test</a:t>
            </a:r>
            <a:endParaRPr lang="ja-JP" alt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2pPr>
            <a:lvl3pPr marL="11430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5pPr>
            <a:lvl6pPr marL="2514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6pPr>
            <a:lvl7pPr marL="29718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7pPr>
            <a:lvl8pPr marL="34290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8pPr>
            <a:lvl9pPr marL="38862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9pPr>
          </a:lstStyle>
          <a:p>
            <a:r>
              <a:rPr lang="en-US" sz="1000" dirty="0"/>
              <a:t>© 2017 </a:t>
            </a:r>
            <a:r>
              <a:rPr lang="en-US" sz="1000" dirty="0" err="1"/>
              <a:t>Cengage</a:t>
            </a:r>
            <a:r>
              <a:rPr lang="en-US" sz="1000" dirty="0"/>
              <a:t> Learning. All Rights Reserved.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A World of Tests (Slide 4 of 5)</a:t>
            </a:r>
            <a:endParaRPr lang="ja-JP" altLang="en-US" dirty="0"/>
          </a:p>
        </p:txBody>
      </p:sp>
      <p:sp>
        <p:nvSpPr>
          <p:cNvPr id="37892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ja-JP"/>
              <a:t>What’s a Teacher to Do?</a:t>
            </a:r>
          </a:p>
          <a:p>
            <a:pPr lvl="1"/>
            <a:r>
              <a:rPr lang="en-US" altLang="ja-JP"/>
              <a:t>If You Have to Administer a Standardized Test</a:t>
            </a:r>
          </a:p>
          <a:p>
            <a:pPr lvl="2"/>
            <a:r>
              <a:rPr lang="en-US" altLang="ja-JP"/>
              <a:t>Know child development ages, stages, and milestones</a:t>
            </a:r>
          </a:p>
          <a:p>
            <a:pPr lvl="2"/>
            <a:r>
              <a:rPr lang="en-US" altLang="ja-JP"/>
              <a:t>Content, form, validity, and standards should match the purpose of assessment</a:t>
            </a:r>
          </a:p>
          <a:p>
            <a:pPr lvl="2"/>
            <a:r>
              <a:rPr lang="en-US" altLang="ja-JP"/>
              <a:t>For a diagnostic test:</a:t>
            </a:r>
          </a:p>
          <a:p>
            <a:pPr lvl="3"/>
            <a:r>
              <a:rPr lang="en-US" altLang="ja-JP"/>
              <a:t>Administered by a qualified professional</a:t>
            </a:r>
          </a:p>
          <a:p>
            <a:pPr lvl="3"/>
            <a:r>
              <a:rPr lang="en-US" altLang="ja-JP"/>
              <a:t>Child should not be forced to separate from the parents</a:t>
            </a:r>
          </a:p>
          <a:p>
            <a:pPr lvl="3"/>
            <a:r>
              <a:rPr lang="en-US" altLang="ja-JP"/>
              <a:t>Should consist of a wide range of criteria</a:t>
            </a:r>
          </a:p>
          <a:p>
            <a:pPr lvl="3"/>
            <a:r>
              <a:rPr lang="en-US" altLang="ja-JP"/>
              <a:t>Should not carry more weight than family testimony</a:t>
            </a:r>
          </a:p>
          <a:p>
            <a:pPr lvl="2"/>
            <a:endParaRPr lang="ja-JP" alt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2pPr>
            <a:lvl3pPr marL="11430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5pPr>
            <a:lvl6pPr marL="2514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6pPr>
            <a:lvl7pPr marL="29718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7pPr>
            <a:lvl8pPr marL="34290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8pPr>
            <a:lvl9pPr marL="38862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9pPr>
          </a:lstStyle>
          <a:p>
            <a:r>
              <a:rPr lang="en-US" sz="1000" dirty="0"/>
              <a:t>© 2017 </a:t>
            </a:r>
            <a:r>
              <a:rPr lang="en-US" sz="1000" dirty="0" err="1"/>
              <a:t>Cengage</a:t>
            </a:r>
            <a:r>
              <a:rPr lang="en-US" sz="1000" dirty="0"/>
              <a:t> Learning. All Rights Reserved.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A World of Tests (Slide 5 of 5)</a:t>
            </a:r>
            <a:endParaRPr lang="ja-JP" altLang="en-US" dirty="0"/>
          </a:p>
        </p:txBody>
      </p:sp>
      <p:sp>
        <p:nvSpPr>
          <p:cNvPr id="39940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ja-JP"/>
              <a:t>What’s a Teacher to Do?</a:t>
            </a:r>
          </a:p>
          <a:p>
            <a:pPr lvl="1"/>
            <a:r>
              <a:rPr lang="en-US" altLang="ja-JP"/>
              <a:t>If You Have to Administer a Standardized Test, cont.</a:t>
            </a:r>
          </a:p>
          <a:p>
            <a:pPr lvl="2"/>
            <a:r>
              <a:rPr lang="en-US" altLang="ja-JP"/>
              <a:t>Purpose should be to improve performance</a:t>
            </a:r>
          </a:p>
          <a:p>
            <a:pPr lvl="2"/>
            <a:r>
              <a:rPr lang="en-US" altLang="ja-JP"/>
              <a:t>Should be individually administered</a:t>
            </a:r>
          </a:p>
          <a:p>
            <a:pPr lvl="2"/>
            <a:r>
              <a:rPr lang="en-US" altLang="ja-JP"/>
              <a:t>Should be skill based rather than written or verbal</a:t>
            </a:r>
          </a:p>
          <a:p>
            <a:pPr lvl="2"/>
            <a:r>
              <a:rPr lang="en-US" altLang="ja-JP"/>
              <a:t>Do no more preparation than necessary</a:t>
            </a:r>
          </a:p>
          <a:p>
            <a:pPr lvl="1"/>
            <a:r>
              <a:rPr lang="en-US" altLang="ja-JP"/>
              <a:t>How to Find the Time</a:t>
            </a:r>
          </a:p>
          <a:p>
            <a:pPr lvl="2"/>
            <a:r>
              <a:rPr lang="en-US" altLang="ja-JP"/>
              <a:t>Using Technology</a:t>
            </a:r>
          </a:p>
          <a:p>
            <a:pPr lvl="2"/>
            <a:r>
              <a:rPr lang="en-US" altLang="ja-JP"/>
              <a:t>What to Do with It</a:t>
            </a:r>
          </a:p>
          <a:p>
            <a:pPr lvl="2"/>
            <a:endParaRPr lang="ja-JP" alt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2pPr>
            <a:lvl3pPr marL="11430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5pPr>
            <a:lvl6pPr marL="2514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6pPr>
            <a:lvl7pPr marL="29718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7pPr>
            <a:lvl8pPr marL="34290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8pPr>
            <a:lvl9pPr marL="38862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9pPr>
          </a:lstStyle>
          <a:p>
            <a:r>
              <a:rPr lang="en-US" sz="1000" dirty="0"/>
              <a:t>© 2017 </a:t>
            </a:r>
            <a:r>
              <a:rPr lang="en-US" sz="1000" dirty="0" err="1"/>
              <a:t>Cengage</a:t>
            </a:r>
            <a:r>
              <a:rPr lang="en-US" sz="1000" dirty="0"/>
              <a:t> Learning. All Rights Reserved.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-152400"/>
            <a:ext cx="7772400" cy="1143000"/>
          </a:xfrm>
          <a:noFill/>
        </p:spPr>
        <p:txBody>
          <a:bodyPr/>
          <a:lstStyle/>
          <a:p>
            <a:pPr algn="ctr" eaLnBrk="1" hangingPunct="1"/>
            <a:r>
              <a:rPr lang="en-US" altLang="ja-JP" dirty="0">
                <a:ea typeface="Perpetua"/>
                <a:cs typeface="Perpetua"/>
              </a:rPr>
              <a:t>Table 9-2: Method Recap</a:t>
            </a:r>
            <a:endParaRPr lang="ja-JP" altLang="en-US" dirty="0">
              <a:ea typeface="Perpetua"/>
              <a:cs typeface="Perpetua"/>
            </a:endParaRP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392347402"/>
              </p:ext>
            </p:extLst>
          </p:nvPr>
        </p:nvGraphicFramePr>
        <p:xfrm>
          <a:off x="914400" y="1152526"/>
          <a:ext cx="7772400" cy="4120514"/>
        </p:xfrm>
        <a:graphic>
          <a:graphicData uri="http://schemas.openxmlformats.org/drawingml/2006/table">
            <a:tbl>
              <a:tblPr/>
              <a:tblGrid>
                <a:gridCol w="3886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6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Perpetua"/>
                          <a:ea typeface="ＭＳ Ｐゴシック" charset="0"/>
                          <a:cs typeface="ＭＳ Ｐゴシック" charset="0"/>
                        </a:rPr>
                        <a:t>Advantages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Perpetua"/>
                          <a:ea typeface="ＭＳ Ｐゴシック" charset="0"/>
                          <a:cs typeface="ＭＳ Ｐゴシック" charset="0"/>
                        </a:rPr>
                        <a:t>Disadvantages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/>
                          <a:ea typeface="ＭＳ Ｐゴシック" charset="0"/>
                          <a:cs typeface="ＭＳ Ｐゴシック" charset="0"/>
                        </a:rPr>
                        <a:t>Fair, objective assessments of a child</a:t>
                      </a:r>
                      <a:r>
                        <a:rPr kumimoji="0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/>
                          <a:ea typeface="ＭＳ Ｐゴシック" charset="0"/>
                          <a:cs typeface="ＭＳ Ｐゴシック" charset="0"/>
                        </a:rPr>
                        <a:t>’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/>
                          <a:ea typeface="ＭＳ Ｐゴシック" charset="0"/>
                          <a:cs typeface="ＭＳ Ｐゴシック" charset="0"/>
                        </a:rPr>
                        <a:t>s capabilities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CED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/>
                          <a:ea typeface="ＭＳ Ｐゴシック" charset="0"/>
                          <a:cs typeface="ＭＳ Ｐゴシック" charset="0"/>
                        </a:rPr>
                        <a:t>Children feel pressure during testing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CE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/>
                          <a:ea typeface="ＭＳ Ｐゴシック" charset="0"/>
                          <a:cs typeface="ＭＳ Ｐゴシック" charset="0"/>
                        </a:rPr>
                        <a:t>Recognized tests and scores used by intervention professionals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E8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/>
                          <a:ea typeface="ＭＳ Ｐゴシック" charset="0"/>
                          <a:cs typeface="ＭＳ Ｐゴシック" charset="0"/>
                        </a:rPr>
                        <a:t>Norms may not match the child</a:t>
                      </a:r>
                      <a:r>
                        <a:rPr kumimoji="0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/>
                          <a:ea typeface="ＭＳ Ｐゴシック" charset="0"/>
                          <a:cs typeface="ＭＳ Ｐゴシック" charset="0"/>
                        </a:rPr>
                        <a:t>’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/>
                          <a:ea typeface="ＭＳ Ｐゴシック" charset="0"/>
                          <a:cs typeface="ＭＳ Ｐゴシック" charset="0"/>
                        </a:rPr>
                        <a:t>s cultural and socioeconomic circumstances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E8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/>
                          <a:ea typeface="ＭＳ Ｐゴシック" charset="0"/>
                          <a:cs typeface="ＭＳ Ｐゴシック" charset="0"/>
                        </a:rPr>
                        <a:t>Used with other forms of information about the child to contribute to an overall picture of the child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CED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/>
                          <a:ea typeface="ＭＳ Ｐゴシック" charset="0"/>
                          <a:cs typeface="ＭＳ Ｐゴシック" charset="0"/>
                        </a:rPr>
                        <a:t>Young children's performance assessment is affected by the child</a:t>
                      </a:r>
                      <a:r>
                        <a:rPr kumimoji="0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/>
                          <a:ea typeface="ＭＳ Ｐゴシック" charset="0"/>
                          <a:cs typeface="ＭＳ Ｐゴシック" charset="0"/>
                        </a:rPr>
                        <a:t>’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/>
                          <a:ea typeface="ＭＳ Ｐゴシック" charset="0"/>
                          <a:cs typeface="ＭＳ Ｐゴシック" charset="0"/>
                        </a:rPr>
                        <a:t>s lack of experience with testing protocol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CE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Perpetua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E8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/>
                          <a:ea typeface="ＭＳ Ｐゴシック" charset="0"/>
                          <a:cs typeface="ＭＳ Ｐゴシック" charset="0"/>
                        </a:rPr>
                        <a:t>They are used to make decisions about the child based on a false reading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E8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Perpetua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CED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/>
                          <a:ea typeface="ＭＳ Ｐゴシック" charset="0"/>
                          <a:cs typeface="ＭＳ Ｐゴシック" charset="0"/>
                        </a:rPr>
                        <a:t>Test results punish economically disadvantaged children and children whose first language is not English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CE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2pPr>
            <a:lvl3pPr marL="11430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5pPr>
            <a:lvl6pPr marL="2514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6pPr>
            <a:lvl7pPr marL="29718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7pPr>
            <a:lvl8pPr marL="34290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8pPr>
            <a:lvl9pPr marL="38862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9pPr>
          </a:lstStyle>
          <a:p>
            <a:r>
              <a:rPr lang="en-US" sz="1000" dirty="0"/>
              <a:t>© 2017 </a:t>
            </a:r>
            <a:r>
              <a:rPr lang="en-US" sz="1000" dirty="0" err="1"/>
              <a:t>Cengage</a:t>
            </a:r>
            <a:r>
              <a:rPr lang="en-US" sz="1000" dirty="0"/>
              <a:t> Learning. All Rights Reserved.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Cengage Template</Template>
  <TotalTime>1150</TotalTime>
  <Words>1194</Words>
  <Application>Microsoft Office PowerPoint</Application>
  <PresentationFormat>On-screen Show (4:3)</PresentationFormat>
  <Paragraphs>169</Paragraphs>
  <Slides>20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9" baseType="lpstr">
      <vt:lpstr>MS PGothic</vt:lpstr>
      <vt:lpstr>MS PGothic</vt:lpstr>
      <vt:lpstr>Arial</vt:lpstr>
      <vt:lpstr>Calibri</vt:lpstr>
      <vt:lpstr>Franklin Gothic Book</vt:lpstr>
      <vt:lpstr>Perpetua</vt:lpstr>
      <vt:lpstr>Times</vt:lpstr>
      <vt:lpstr>Wingdings 2</vt:lpstr>
      <vt:lpstr>Equity</vt:lpstr>
      <vt:lpstr>Chapter 9</vt:lpstr>
      <vt:lpstr>Using Standards and Tests as a Way of Knowing (Slide 1 of 2)</vt:lpstr>
      <vt:lpstr>Using Standards and Tests as a Way of Knowing (Slide 2 of 2)</vt:lpstr>
      <vt:lpstr>A World of Tests (Slide 1 of 5)</vt:lpstr>
      <vt:lpstr>A World of Tests (Slide 2 of 5)</vt:lpstr>
      <vt:lpstr>A World of Tests (Slide 3 of 5)</vt:lpstr>
      <vt:lpstr>A World of Tests (Slide 4 of 5)</vt:lpstr>
      <vt:lpstr>A World of Tests (Slide 5 of 5)</vt:lpstr>
      <vt:lpstr>Table 9-2: Method Recap</vt:lpstr>
      <vt:lpstr>Looking at Play and Cognitive Development (Slide 1 of 2)</vt:lpstr>
      <vt:lpstr>Looking at Play and Cognitive Development (Slide 2 of 2)</vt:lpstr>
      <vt:lpstr>Cognitive Development: Math, Science, Engineering, and Technology</vt:lpstr>
      <vt:lpstr>Observing Developing Mathematical Concepts (Slide 1 of 2)</vt:lpstr>
      <vt:lpstr>Observing Developing Mathematical Concepts (Slide 2 of 2)</vt:lpstr>
      <vt:lpstr>Observing Developing Scientific Concepts (Slide 1 of 2)</vt:lpstr>
      <vt:lpstr>Observing Developing Scientific Concepts (Slide 2 of 2)</vt:lpstr>
      <vt:lpstr>Young Children and Technology (Slide 1 of 3)</vt:lpstr>
      <vt:lpstr>Young Children and Technology  (Slide 2 of 3)</vt:lpstr>
      <vt:lpstr>Young Children and Technology (Slide 3 of 3)</vt:lpstr>
      <vt:lpstr>Helping All Children with Cognitive Development</vt:lpstr>
    </vt:vector>
  </TitlesOfParts>
  <Company>Delmar Learning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changeme</dc:creator>
  <cp:lastModifiedBy>Denise Marshall-Thomas</cp:lastModifiedBy>
  <cp:revision>101</cp:revision>
  <cp:lastPrinted>2007-05-25T09:52:57Z</cp:lastPrinted>
  <dcterms:created xsi:type="dcterms:W3CDTF">2005-01-26T18:05:17Z</dcterms:created>
  <dcterms:modified xsi:type="dcterms:W3CDTF">2017-10-23T01:24:26Z</dcterms:modified>
</cp:coreProperties>
</file>