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2" r:id="rId4"/>
    <p:sldId id="258" r:id="rId5"/>
    <p:sldId id="260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71" r:id="rId14"/>
    <p:sldId id="268" r:id="rId15"/>
    <p:sldId id="265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76">
          <p15:clr>
            <a:srgbClr val="A4A3A4"/>
          </p15:clr>
        </p15:guide>
        <p15:guide id="2" orient="horz" pos="336">
          <p15:clr>
            <a:srgbClr val="A4A3A4"/>
          </p15:clr>
        </p15:guide>
        <p15:guide id="3" orient="horz" pos="1270">
          <p15:clr>
            <a:srgbClr val="A4A3A4"/>
          </p15:clr>
        </p15:guide>
        <p15:guide id="4" orient="horz" pos="4113">
          <p15:clr>
            <a:srgbClr val="A4A3A4"/>
          </p15:clr>
        </p15:guide>
        <p15:guide id="5" pos="171">
          <p15:clr>
            <a:srgbClr val="A4A3A4"/>
          </p15:clr>
        </p15:guide>
        <p15:guide id="6" pos="3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B94A"/>
    <a:srgbClr val="CD5A31"/>
    <a:srgbClr val="DBC049"/>
    <a:srgbClr val="BE542E"/>
    <a:srgbClr val="BC73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37" autoAdjust="0"/>
  </p:normalViewPr>
  <p:slideViewPr>
    <p:cSldViewPr>
      <p:cViewPr>
        <p:scale>
          <a:sx n="70" d="100"/>
          <a:sy n="70" d="100"/>
        </p:scale>
        <p:origin x="1386" y="30"/>
      </p:cViewPr>
      <p:guideLst>
        <p:guide orient="horz" pos="576"/>
        <p:guide orient="horz" pos="336"/>
        <p:guide orient="horz" pos="1270"/>
        <p:guide orient="horz" pos="4113"/>
        <p:guide pos="171"/>
        <p:guide pos="3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Perpetua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Perpetua"/>
            </a:endParaRP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Perpetua"/>
            </a:endParaRP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CEECB6F-372D-B34D-8324-D217A91FD826}" type="slidenum">
              <a:rPr lang="en-US">
                <a:latin typeface="Perpetua"/>
              </a:rPr>
              <a:pPr/>
              <a:t>‹#›</a:t>
            </a:fld>
            <a:endParaRPr lang="en-US" dirty="0">
              <a:latin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1594760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Perpetua"/>
                <a:ea typeface="Perpetua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Perpetua"/>
                <a:ea typeface="Perpetua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dirty="0"/>
              <a:t>Click to edit Master text styles</a:t>
            </a:r>
          </a:p>
          <a:p>
            <a:pPr lvl="1"/>
            <a:r>
              <a:rPr lang="ja-JP" altLang="en-US" noProof="0" dirty="0"/>
              <a:t>Second level</a:t>
            </a:r>
          </a:p>
          <a:p>
            <a:pPr lvl="2"/>
            <a:r>
              <a:rPr lang="ja-JP" altLang="en-US" noProof="0" dirty="0"/>
              <a:t>Third level</a:t>
            </a:r>
          </a:p>
          <a:p>
            <a:pPr lvl="3"/>
            <a:r>
              <a:rPr lang="ja-JP" altLang="en-US" noProof="0" dirty="0"/>
              <a:t>Fourth level</a:t>
            </a:r>
          </a:p>
          <a:p>
            <a:pPr lvl="4"/>
            <a:r>
              <a:rPr lang="ja-JP" altLang="en-US" noProof="0" dirty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Perpetua"/>
                <a:ea typeface="Perpetua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Perpetua"/>
                <a:ea typeface="Perpetua"/>
                <a:cs typeface="Perpetua"/>
              </a:defRPr>
            </a:lvl1pPr>
          </a:lstStyle>
          <a:p>
            <a:fld id="{10BE6AA9-ACB4-AB44-9560-93D56686492B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66439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6AEE31E-F916-C744-AAA9-D5662FA510E8}" type="slidenum">
              <a:rPr lang="en-US" altLang="ja-JP">
                <a:latin typeface="Perpetua"/>
                <a:ea typeface="Perpetua"/>
              </a:rPr>
              <a:pPr/>
              <a:t>1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 dirty="0">
              <a:ea typeface="Perpetua"/>
              <a:cs typeface="Perpetua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D6EBDEB-6FF1-014B-831A-C9BB4274B83C}" type="slidenum">
              <a:rPr lang="en-US" altLang="ja-JP">
                <a:latin typeface="Perpetua"/>
                <a:ea typeface="Perpetua"/>
              </a:rPr>
              <a:pPr/>
              <a:t>14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B039E49-7260-144D-9805-99572E4D720A}" type="slidenum">
              <a:rPr lang="en-US" altLang="ja-JP">
                <a:latin typeface="Perpetua"/>
                <a:ea typeface="Perpetua"/>
              </a:rPr>
              <a:pPr/>
              <a:t>15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 dirty="0">
              <a:ea typeface="Perpetua"/>
              <a:cs typeface="Perpetua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9336E4F-102A-B349-A10C-DCCB93B5DF6D}" type="slidenum">
              <a:rPr lang="en-US" altLang="ja-JP">
                <a:latin typeface="Perpetua"/>
                <a:ea typeface="Perpetua"/>
              </a:rPr>
              <a:pPr/>
              <a:t>2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 dirty="0">
              <a:ea typeface="Perpetua"/>
              <a:cs typeface="Perpetua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04D015-ED98-BA45-9BDF-5EA066E69EA1}" type="slidenum">
              <a:rPr lang="en-US" altLang="ja-JP">
                <a:latin typeface="Perpetua"/>
                <a:ea typeface="Perpetua"/>
              </a:rPr>
              <a:pPr/>
              <a:t>3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 dirty="0">
              <a:ea typeface="Perpetua"/>
              <a:cs typeface="Perpetua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E9254C4-C66D-484C-9D26-ADB0E5A9CDDE}" type="slidenum">
              <a:rPr lang="en-US" altLang="ja-JP">
                <a:latin typeface="Perpetua"/>
                <a:ea typeface="Perpetua"/>
              </a:rPr>
              <a:pPr/>
              <a:t>4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altLang="ja-JP" dirty="0">
                <a:ea typeface="Perpetua"/>
                <a:cs typeface="Perpetua"/>
              </a:rPr>
              <a:t>The Rating Scale measures the range of progress of a specific criterion of development.  It may result in a numerical value, a graph or bar chart, or a scatter diagram.  When revisited, it can be used to chart progress, indicate delays, or advanced development.</a:t>
            </a:r>
            <a:endParaRPr lang="ja-JP" altLang="en-US" dirty="0">
              <a:ea typeface="Perpetua"/>
              <a:cs typeface="Perpetua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689ADA1-5F90-E64A-9F4A-1464078D200C}" type="slidenum">
              <a:rPr lang="en-US" altLang="ja-JP">
                <a:latin typeface="Perpetua"/>
                <a:ea typeface="Perpetua"/>
              </a:rPr>
              <a:pPr/>
              <a:t>5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 dirty="0">
              <a:ea typeface="Perpetua"/>
              <a:cs typeface="Perpetua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CDC8793-D499-E347-A25B-46ACE2F1E1D6}" type="slidenum">
              <a:rPr lang="en-US" altLang="ja-JP">
                <a:latin typeface="Perpetua"/>
                <a:ea typeface="Perpetua"/>
              </a:rPr>
              <a:pPr/>
              <a:t>6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 dirty="0">
              <a:ea typeface="Perpetua"/>
              <a:cs typeface="Perpetua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87D7199-686C-E047-B75D-5B79524B9AA1}" type="slidenum">
              <a:rPr lang="en-US" altLang="ja-JP">
                <a:latin typeface="Perpetua"/>
                <a:ea typeface="Perpetua"/>
              </a:rPr>
              <a:pPr/>
              <a:t>7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 dirty="0">
              <a:ea typeface="Perpetua"/>
              <a:cs typeface="Perpetua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4D8A495-103B-E04F-A529-748ACACF3489}" type="slidenum">
              <a:rPr lang="en-US" altLang="ja-JP">
                <a:latin typeface="Perpetua"/>
                <a:ea typeface="Perpetua"/>
              </a:rPr>
              <a:pPr/>
              <a:t>8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 dirty="0">
              <a:ea typeface="Perpetua"/>
              <a:cs typeface="Perpetua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D3D7A37-D55F-CB43-8121-978C061E313F}" type="slidenum">
              <a:rPr lang="en-US" altLang="ja-JP">
                <a:latin typeface="Perpetua"/>
                <a:ea typeface="Perpetua"/>
              </a:rPr>
              <a:pPr/>
              <a:t>9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 dirty="0">
              <a:ea typeface="Perpetua"/>
              <a:cs typeface="Perpetu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9963F8B4-5816-8044-95D1-9D61E2334604}" type="datetimeFigureOut">
              <a:rPr lang="en-US" smtClean="0"/>
              <a:pPr/>
              <a:t>10/29/2017</a:t>
            </a:fld>
            <a:endParaRPr lang="en-US" dirty="0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1AC2C-FCCE-9549-8D37-4999D28F469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1415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20688BC7-E51F-8A4E-BC8D-ABE7066C8B04}" type="datetimeFigureOut">
              <a:rPr lang="en-US" smtClean="0"/>
              <a:pPr/>
              <a:t>10/29/2017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F70BE-40BB-5F4A-AF1F-668E1275249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436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14607DD2-0883-0D4E-83D0-098CDDDB92B9}" type="datetimeFigureOut">
              <a:rPr lang="en-US" smtClean="0"/>
              <a:pPr/>
              <a:t>10/29/2017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92EA2-9A69-034D-893E-80116CC24DF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633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583CF7B5-73CF-4F4F-8519-74E8C7751A1C}" type="datetimeFigureOut">
              <a:rPr lang="en-US" smtClean="0"/>
              <a:pPr/>
              <a:t>10/29/2017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ACA2F-55F8-5B4C-A934-444D93B6DA8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90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51824171-CB84-6945-95D5-0B8614B246CD}" type="datetimeFigureOut">
              <a:rPr lang="en-US" smtClean="0"/>
              <a:pPr/>
              <a:t>10/29/2017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124F48F2-B230-A541-94F3-2EA3E09674F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218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CD6869C9-4C79-6740-92CF-3F68693F680D}" type="datetimeFigureOut">
              <a:rPr lang="en-US" smtClean="0"/>
              <a:pPr/>
              <a:t>10/29/2017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01909B-9EF9-F74E-91FA-58B6253F807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92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Perpetua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Perpetua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4C9E27A6-7267-E347-A593-CFC7BDD94022}" type="datetimeFigureOut">
              <a:rPr lang="en-US" smtClean="0"/>
              <a:pPr/>
              <a:t>10/29/2017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49AFB-2CF2-9E41-8780-9B2F7AD43FE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789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5C6CF58A-FDD3-BF45-9CF7-1D41D59EB4DA}" type="datetimeFigureOut">
              <a:rPr lang="en-US" smtClean="0"/>
              <a:pPr/>
              <a:t>10/29/2017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EFCCB-10F7-1C47-8BDA-7C12A012356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72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2870646E-9772-6743-95C5-9745EC709FD8}" type="datetimeFigureOut">
              <a:rPr lang="en-US" smtClean="0"/>
              <a:pPr/>
              <a:t>10/29/2017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893FB-E36C-7447-9CB7-5CB56901552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38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B9F0023A-A28E-4A4C-925D-C33FA0B1D99B}" type="datetimeFigureOut">
              <a:rPr lang="en-US" smtClean="0"/>
              <a:pPr/>
              <a:t>10/29/2017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C006B-D7A8-504C-B51C-461B11CA664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851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47BBB204-D5DF-FD4F-AF1A-04991DE7B61E}" type="datetimeFigureOut">
              <a:rPr lang="en-US" smtClean="0"/>
              <a:pPr/>
              <a:t>10/29/2017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59A9489-36D1-0746-9D27-2A3B6FA831E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24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052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B13F9A"/>
                </a:solidFill>
                <a:latin typeface="Calibri" charset="0"/>
                <a:cs typeface="Perpetua"/>
              </a:defRPr>
            </a:lvl1pPr>
          </a:lstStyle>
          <a:p>
            <a:fld id="{E956F1DC-5431-AE46-9006-0EF0B88C9E73}" type="datetimeFigureOut">
              <a:rPr lang="en-US" smtClean="0"/>
              <a:pPr/>
              <a:t>10/29/2017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rgbClr val="B13F9A"/>
                </a:solidFill>
                <a:latin typeface="Calibri" pitchFamily="34" charset="0"/>
                <a:ea typeface="+mn-ea"/>
                <a:cs typeface="Perpetu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Perpetua"/>
                <a:cs typeface="Perpetua"/>
              </a:defRPr>
            </a:lvl1pPr>
          </a:lstStyle>
          <a:p>
            <a:fld id="{8E510107-4BC3-E843-8FAB-F6D174B115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Perpetua"/>
          <a:ea typeface="ＭＳ Ｐゴシック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charset="0"/>
        <a:buChar char=""/>
        <a:defRPr sz="2600" kern="1200">
          <a:solidFill>
            <a:schemeClr val="tx1"/>
          </a:solidFill>
          <a:latin typeface="Perpetua"/>
          <a:ea typeface="ＭＳ Ｐゴシック" panose="020B0600070205080204" pitchFamily="34" charset="-128"/>
          <a:cs typeface="ＭＳ Ｐゴシック" charset="0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charset="0"/>
        <a:buChar char=""/>
        <a:defRPr sz="2400" kern="1200">
          <a:solidFill>
            <a:schemeClr val="tx1"/>
          </a:solidFill>
          <a:latin typeface="Perpetua"/>
          <a:ea typeface="ＭＳ Ｐゴシック" panose="020B0600070205080204" pitchFamily="34" charset="-128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D8AFB9"/>
        </a:buClr>
        <a:buSzPct val="85000"/>
        <a:buFont typeface="Wingdings 2" charset="0"/>
        <a:buChar char=""/>
        <a:defRPr sz="2000" kern="1200">
          <a:solidFill>
            <a:schemeClr val="tx1"/>
          </a:solidFill>
          <a:latin typeface="Perpetua"/>
          <a:ea typeface="ＭＳ Ｐゴシック" panose="020B0600070205080204" pitchFamily="34" charset="-128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DE6C36"/>
        </a:buClr>
        <a:buSzPct val="80000"/>
        <a:buFont typeface="Wingdings 2" charset="0"/>
        <a:buChar char=""/>
        <a:defRPr sz="2000" kern="1200">
          <a:solidFill>
            <a:schemeClr val="tx1"/>
          </a:solidFill>
          <a:latin typeface="Perpetua"/>
          <a:ea typeface="ＭＳ Ｐゴシック" panose="020B0600070205080204" pitchFamily="34" charset="-128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DE6C36"/>
        </a:buClr>
        <a:buChar char="o"/>
        <a:defRPr sz="2000" kern="1200">
          <a:solidFill>
            <a:schemeClr val="tx1"/>
          </a:solidFill>
          <a:latin typeface="Perpetua"/>
          <a:ea typeface="ＭＳ Ｐゴシック" panose="020B0600070205080204" pitchFamily="34" charset="-128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XmQJ1NFWn5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Using Rating Scales to Look at Literacy</a:t>
            </a:r>
            <a:endParaRPr lang="en-US" dirty="0"/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Chapter 10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to Read (Slide 1 of 2)	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Elements of Learning to Read</a:t>
            </a:r>
          </a:p>
          <a:p>
            <a:pPr lvl="1"/>
            <a:r>
              <a:rPr lang="en-US"/>
              <a:t>Concepts of Print</a:t>
            </a:r>
          </a:p>
          <a:p>
            <a:pPr lvl="1"/>
            <a:r>
              <a:rPr lang="en-US"/>
              <a:t>Alphabetical Knowledge</a:t>
            </a:r>
          </a:p>
          <a:p>
            <a:pPr lvl="1"/>
            <a:r>
              <a:rPr lang="en-US"/>
              <a:t>Phonological Awareness</a:t>
            </a:r>
          </a:p>
          <a:p>
            <a:pPr lvl="1"/>
            <a:r>
              <a:rPr lang="en-US"/>
              <a:t>Vocabulary</a:t>
            </a:r>
          </a:p>
          <a:p>
            <a:pPr lvl="1"/>
            <a:r>
              <a:rPr lang="en-US"/>
              <a:t>Reading Fluency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 to Read (Slide 2 of 2)	</a:t>
            </a:r>
            <a:endParaRPr lang="en-US" dirty="0"/>
          </a:p>
        </p:txBody>
      </p:sp>
      <p:sp>
        <p:nvSpPr>
          <p:cNvPr id="4915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Approaches to Teaching Reading</a:t>
            </a:r>
          </a:p>
          <a:p>
            <a:pPr lvl="1"/>
            <a:r>
              <a:rPr lang="en-US"/>
              <a:t>Reading to Inspire the Love of Reading</a:t>
            </a:r>
          </a:p>
          <a:p>
            <a:pPr lvl="1"/>
            <a:r>
              <a:rPr lang="en-US"/>
              <a:t>Reading in the Early Grades</a:t>
            </a:r>
          </a:p>
          <a:p>
            <a:r>
              <a:rPr lang="en-US"/>
              <a:t>Common Core State Standards for Literacy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 to Write	</a:t>
            </a:r>
            <a:endParaRPr lang="en-US" dirty="0"/>
          </a:p>
        </p:txBody>
      </p:sp>
      <p:sp>
        <p:nvSpPr>
          <p:cNvPr id="5017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Stages of Writing</a:t>
            </a:r>
          </a:p>
          <a:p>
            <a:pPr lvl="1"/>
            <a:r>
              <a:rPr lang="en-US"/>
              <a:t>Scribbling</a:t>
            </a:r>
          </a:p>
          <a:p>
            <a:pPr lvl="1"/>
            <a:r>
              <a:rPr lang="en-US"/>
              <a:t>Drawing</a:t>
            </a:r>
          </a:p>
          <a:p>
            <a:pPr lvl="1"/>
            <a:r>
              <a:rPr lang="en-US"/>
              <a:t>Making Letters</a:t>
            </a:r>
          </a:p>
          <a:p>
            <a:pPr lvl="1"/>
            <a:r>
              <a:rPr lang="en-US"/>
              <a:t>Name Writing</a:t>
            </a:r>
          </a:p>
          <a:p>
            <a:pPr lvl="1"/>
            <a:r>
              <a:rPr lang="en-US"/>
              <a:t>Organizing Print</a:t>
            </a:r>
          </a:p>
          <a:p>
            <a:pPr lvl="1"/>
            <a:r>
              <a:rPr lang="en-US"/>
              <a:t>Writing to Read</a:t>
            </a:r>
          </a:p>
          <a:p>
            <a:pPr lvl="1"/>
            <a:r>
              <a:rPr lang="en-US"/>
              <a:t>Journal Writing</a:t>
            </a:r>
          </a:p>
          <a:p>
            <a:pPr lvl="1"/>
            <a:r>
              <a:rPr lang="en-US"/>
              <a:t>Conventional Writing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Literacy Assessment</a:t>
            </a:r>
            <a:endParaRPr lang="en-US" dirty="0"/>
          </a:p>
        </p:txBody>
      </p:sp>
      <p:sp>
        <p:nvSpPr>
          <p:cNvPr id="5120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Observing Literacy Development in Infants, Toddlers, and Preschoolers</a:t>
            </a:r>
          </a:p>
          <a:p>
            <a:pPr lvl="1"/>
            <a:r>
              <a:rPr lang="en-US" dirty="0"/>
              <a:t>Giving listening and visual attention to book</a:t>
            </a:r>
          </a:p>
          <a:p>
            <a:pPr lvl="1"/>
            <a:r>
              <a:rPr lang="en-US" dirty="0"/>
              <a:t>Sensory experiences of touching, smelling, and tasting</a:t>
            </a:r>
          </a:p>
          <a:p>
            <a:pPr lvl="1"/>
            <a:r>
              <a:rPr lang="en-US" dirty="0"/>
              <a:t>Lengthening memory and attention span</a:t>
            </a:r>
          </a:p>
          <a:p>
            <a:pPr lvl="1"/>
            <a:r>
              <a:rPr lang="en-US" dirty="0"/>
              <a:t>Re-telling story from pictures</a:t>
            </a:r>
          </a:p>
          <a:p>
            <a:pPr lvl="1"/>
            <a:r>
              <a:rPr lang="en-US" dirty="0"/>
              <a:t>Giving attention to the printed words on the page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0"/>
            <a:ext cx="7772400" cy="1524000"/>
          </a:xfrm>
          <a:noFill/>
        </p:spPr>
        <p:txBody>
          <a:bodyPr/>
          <a:lstStyle/>
          <a:p>
            <a:pPr algn="ctr" eaLnBrk="1" hangingPunct="1"/>
            <a:r>
              <a:rPr lang="en-US" dirty="0">
                <a:ea typeface="ＭＳ Ｐゴシック" charset="0"/>
              </a:rPr>
              <a:t>Figure 10-8: Reading and Writing Development</a:t>
            </a:r>
          </a:p>
        </p:txBody>
      </p:sp>
      <p:pic>
        <p:nvPicPr>
          <p:cNvPr id="52228" name="Picture 3" descr="090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525" y="1600200"/>
            <a:ext cx="302895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Helping All Children with Literacy</a:t>
            </a:r>
            <a:endParaRPr lang="ja-JP" altLang="en-US" dirty="0"/>
          </a:p>
        </p:txBody>
      </p:sp>
      <p:sp>
        <p:nvSpPr>
          <p:cNvPr id="54276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/>
              <a:t>Physical Disabilities and Literacy</a:t>
            </a:r>
          </a:p>
          <a:p>
            <a:r>
              <a:rPr lang="en-US" altLang="ja-JP"/>
              <a:t>Learning Disabilities and Literacy</a:t>
            </a:r>
          </a:p>
          <a:p>
            <a:r>
              <a:rPr lang="en-US" altLang="ja-JP"/>
              <a:t>Literacy and Children Who Are Dual-Language Learners</a:t>
            </a:r>
            <a:endParaRPr lang="ja-JP" alt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Using the Rating Scales (Slide 1 of 2)</a:t>
            </a:r>
            <a:endParaRPr lang="ja-JP" altLang="en-US" dirty="0"/>
          </a:p>
        </p:txBody>
      </p:sp>
      <p:sp>
        <p:nvSpPr>
          <p:cNvPr id="29700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/>
              <a:t>Rating scale: method of measuring a specific behavior, skill or attribute along a continuum</a:t>
            </a:r>
          </a:p>
          <a:p>
            <a:r>
              <a:rPr lang="en-US" altLang="ja-JP" dirty="0"/>
              <a:t>Quality point: milestones or measurement intervals on a rating scale</a:t>
            </a:r>
          </a:p>
          <a:p>
            <a:r>
              <a:rPr lang="en-US" altLang="ja-JP" dirty="0" err="1"/>
              <a:t>Interrater</a:t>
            </a:r>
            <a:r>
              <a:rPr lang="en-US" altLang="ja-JP" dirty="0"/>
              <a:t> reliability: two or more raters use the same instrument to control bias</a:t>
            </a:r>
          </a:p>
          <a:p>
            <a:r>
              <a:rPr lang="en-US" altLang="ja-JP" dirty="0"/>
              <a:t>Selective method: the recording instrument dictates what is to be observed and recorded</a:t>
            </a:r>
            <a:endParaRPr lang="ja-JP" alt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Using the Rating Scales (Slide 2 of 2)</a:t>
            </a:r>
            <a:endParaRPr lang="ja-JP" altLang="en-US" dirty="0"/>
          </a:p>
        </p:txBody>
      </p:sp>
      <p:sp>
        <p:nvSpPr>
          <p:cNvPr id="31748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/>
              <a:t>Rating Scale Examples</a:t>
            </a:r>
          </a:p>
          <a:p>
            <a:pPr lvl="1"/>
            <a:r>
              <a:rPr lang="en-US" altLang="ja-JP"/>
              <a:t>The Work Sampling System, 5e</a:t>
            </a:r>
          </a:p>
          <a:p>
            <a:pPr lvl="1"/>
            <a:r>
              <a:rPr lang="en-US" altLang="ja-JP"/>
              <a:t>NAEYC’s Center Accreditation Self-Study</a:t>
            </a:r>
          </a:p>
          <a:p>
            <a:pPr lvl="1"/>
            <a:r>
              <a:rPr lang="en-US" altLang="ja-JP"/>
              <a:t>Early Learning Observation and Rating Scale</a:t>
            </a:r>
          </a:p>
          <a:p>
            <a:pPr lvl="1"/>
            <a:r>
              <a:rPr lang="en-US" altLang="ja-JP"/>
              <a:t>Teaching Strategies GOLD</a:t>
            </a:r>
          </a:p>
          <a:p>
            <a:pPr lvl="1"/>
            <a:r>
              <a:rPr lang="en-US" altLang="ja-JP"/>
              <a:t>The Environment Rating Scale (ECERS-3)</a:t>
            </a:r>
          </a:p>
          <a:p>
            <a:r>
              <a:rPr lang="en-US" altLang="ja-JP"/>
              <a:t>How to Find the Time</a:t>
            </a:r>
          </a:p>
          <a:p>
            <a:pPr lvl="1"/>
            <a:r>
              <a:rPr lang="en-US" altLang="ja-JP"/>
              <a:t>Using Technology</a:t>
            </a:r>
          </a:p>
          <a:p>
            <a:pPr lvl="1"/>
            <a:r>
              <a:rPr lang="en-US" altLang="ja-JP"/>
              <a:t>What to Do with It</a:t>
            </a:r>
          </a:p>
          <a:p>
            <a:pPr lvl="1"/>
            <a:endParaRPr lang="ja-JP" alt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72400" cy="762000"/>
          </a:xfrm>
        </p:spPr>
        <p:txBody>
          <a:bodyPr/>
          <a:lstStyle/>
          <a:p>
            <a:pPr algn="ctr" eaLnBrk="1" hangingPunct="1"/>
            <a:r>
              <a:rPr lang="en-US" altLang="ja-JP" dirty="0">
                <a:ea typeface="Perpetua"/>
                <a:cs typeface="Perpetua"/>
              </a:rPr>
              <a:t>Table 10-1: Method Recap</a:t>
            </a:r>
            <a:endParaRPr lang="ja-JP" altLang="en-US" dirty="0">
              <a:ea typeface="Perpetua"/>
              <a:cs typeface="Perpetua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12190454"/>
              </p:ext>
            </p:extLst>
          </p:nvPr>
        </p:nvGraphicFramePr>
        <p:xfrm>
          <a:off x="609600" y="990600"/>
          <a:ext cx="7924800" cy="5184777"/>
        </p:xfrm>
        <a:graphic>
          <a:graphicData uri="http://schemas.openxmlformats.org/drawingml/2006/table">
            <a:tbl>
              <a:tblPr/>
              <a:tblGrid>
                <a:gridCol w="39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Advantages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Disadvantages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Fast and convenient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Not backed up with raw 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3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Efficient for measuring a large number of criteria quickly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Not objective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3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Informative of what </a:t>
                      </a:r>
                      <a:r>
                        <a:rPr kumimoji="0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“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should be</a:t>
                      </a:r>
                      <a:r>
                        <a:rPr kumimoji="0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”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 expected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Not free of rater bias, with no way for the reader to know that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3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Useful for tracking progress or a warning or developmental lags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Not useful as a method to record spontaneous actions or conversations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3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An assessment measurement against the ideal and used as a plan for improvement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Not sensitive to a wide range of individual differences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Revisited to see progress over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Looking at Literacy (Slide 1 of 5)</a:t>
            </a:r>
            <a:endParaRPr lang="ja-JP" altLang="en-US" dirty="0"/>
          </a:p>
        </p:txBody>
      </p:sp>
      <p:sp>
        <p:nvSpPr>
          <p:cNvPr id="37892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/>
              <a:t>Phase 1: Awareness and exploration</a:t>
            </a:r>
          </a:p>
          <a:p>
            <a:r>
              <a:rPr lang="en-US" altLang="ja-JP"/>
              <a:t>Phase 2: Experimental reading and writing</a:t>
            </a:r>
          </a:p>
          <a:p>
            <a:r>
              <a:rPr lang="en-US" altLang="ja-JP"/>
              <a:t>Phase 3: Early reading and writing</a:t>
            </a:r>
          </a:p>
          <a:p>
            <a:r>
              <a:rPr lang="en-US" altLang="ja-JP"/>
              <a:t>Phase 4: Transitional reading and writing</a:t>
            </a:r>
          </a:p>
          <a:p>
            <a:r>
              <a:rPr lang="en-US" altLang="ja-JP"/>
              <a:t>Phase 5: Independent and productive reading and writing</a:t>
            </a:r>
            <a:endParaRPr lang="ja-JP" alt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Looking at Literacy (Slide 2 of 5)</a:t>
            </a:r>
            <a:endParaRPr lang="ja-JP" altLang="en-US" dirty="0"/>
          </a:p>
        </p:txBody>
      </p:sp>
      <p:sp>
        <p:nvSpPr>
          <p:cNvPr id="39940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>
                <a:hlinkClick r:id="rId3"/>
              </a:rPr>
              <a:t>https://youtu.be/XmQJ1NFWn5g</a:t>
            </a:r>
            <a:r>
              <a:rPr lang="en-US" altLang="ja-JP" dirty="0"/>
              <a:t> </a:t>
            </a:r>
          </a:p>
          <a:p>
            <a:endParaRPr lang="en-US" altLang="ja-JP" dirty="0"/>
          </a:p>
          <a:p>
            <a:r>
              <a:rPr lang="en-US" altLang="ja-JP" dirty="0"/>
              <a:t>Importance of Literacy</a:t>
            </a:r>
          </a:p>
          <a:p>
            <a:pPr lvl="1"/>
            <a:r>
              <a:rPr lang="en-US" altLang="ja-JP" dirty="0"/>
              <a:t>Print-rich environment—Reading opportunities are all around</a:t>
            </a:r>
          </a:p>
          <a:p>
            <a:pPr lvl="1"/>
            <a:r>
              <a:rPr lang="en-US" altLang="ja-JP" dirty="0"/>
              <a:t>Emergent literacy—Everyday experiences</a:t>
            </a:r>
            <a:endParaRPr lang="ja-JP" altLang="en-US" dirty="0"/>
          </a:p>
          <a:p>
            <a:pPr lvl="1"/>
            <a:r>
              <a:rPr lang="en-US" altLang="ja-JP" dirty="0"/>
              <a:t>Babies and books—Early is good</a:t>
            </a:r>
            <a:endParaRPr lang="ja-JP" altLang="en-US" dirty="0"/>
          </a:p>
          <a:p>
            <a:pPr lvl="1"/>
            <a:r>
              <a:rPr lang="en-US" altLang="ja-JP" dirty="0"/>
              <a:t>Reading to preschoolers—Involves all areas of development</a:t>
            </a:r>
            <a:endParaRPr lang="ja-JP" altLang="en-US" dirty="0"/>
          </a:p>
          <a:p>
            <a:pPr marL="0" indent="0">
              <a:buNone/>
            </a:pPr>
            <a:endParaRPr lang="ja-JP" alt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Looking at Literacy (Slide 3 of 5)</a:t>
            </a:r>
            <a:endParaRPr lang="ja-JP" altLang="en-US" dirty="0"/>
          </a:p>
        </p:txBody>
      </p:sp>
      <p:sp>
        <p:nvSpPr>
          <p:cNvPr id="41988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/>
              <a:t>Literacy-Rich Environment</a:t>
            </a:r>
          </a:p>
          <a:p>
            <a:pPr lvl="1"/>
            <a:r>
              <a:rPr lang="en-US" altLang="ja-JP"/>
              <a:t>Environmental Print: signs and labels that appear on everyday objects</a:t>
            </a:r>
          </a:p>
          <a:p>
            <a:pPr lvl="1"/>
            <a:r>
              <a:rPr lang="en-US" altLang="ja-JP"/>
              <a:t>Contextualized Literacy: ability to read words when other clues are present</a:t>
            </a:r>
          </a:p>
          <a:p>
            <a:pPr lvl="1"/>
            <a:endParaRPr lang="ja-JP" alt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Looking at Literacy (Slide 4 of 5)</a:t>
            </a:r>
            <a:endParaRPr lang="ja-JP" altLang="en-US" dirty="0"/>
          </a:p>
        </p:txBody>
      </p:sp>
      <p:sp>
        <p:nvSpPr>
          <p:cNvPr id="44036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/>
              <a:t>The Play-Literacy Connection</a:t>
            </a:r>
          </a:p>
          <a:p>
            <a:pPr lvl="1"/>
            <a:r>
              <a:rPr lang="en-US"/>
              <a:t>Play provides opportunities to promote literacy skills</a:t>
            </a:r>
          </a:p>
          <a:p>
            <a:pPr lvl="1"/>
            <a:r>
              <a:rPr lang="en-US"/>
              <a:t>Language experiences in play build between oral and written communication</a:t>
            </a:r>
          </a:p>
          <a:p>
            <a:pPr lvl="1"/>
            <a:r>
              <a:rPr lang="en-US"/>
              <a:t>Opportunities to use literacy in real-life ways</a:t>
            </a:r>
          </a:p>
          <a:p>
            <a:pPr lvl="1"/>
            <a:r>
              <a:rPr lang="en-US"/>
              <a:t>Play/Literacy impacts and is impacted by all domains of development</a:t>
            </a:r>
          </a:p>
          <a:p>
            <a:pPr lvl="1"/>
            <a:r>
              <a:rPr lang="en-US"/>
              <a:t>Play themes with literacy are opportunities for social emotional expression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Looking at Literacy (Slide 5 of 5)</a:t>
            </a:r>
            <a:endParaRPr lang="ja-JP" altLang="en-US" dirty="0"/>
          </a:p>
        </p:txBody>
      </p:sp>
      <p:sp>
        <p:nvSpPr>
          <p:cNvPr id="46084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/>
              <a:t>Literacy in the Digital Age</a:t>
            </a:r>
          </a:p>
          <a:p>
            <a:pPr lvl="1"/>
            <a:r>
              <a:rPr lang="en-US" altLang="ja-JP"/>
              <a:t>Literacy and Computers</a:t>
            </a:r>
          </a:p>
          <a:p>
            <a:pPr lvl="1"/>
            <a:r>
              <a:rPr lang="en-US" altLang="ja-JP"/>
              <a:t>Electronic Books</a:t>
            </a:r>
            <a:endParaRPr lang="ja-JP" alt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Cengage Template</Template>
  <TotalTime>759</TotalTime>
  <Words>775</Words>
  <Application>Microsoft Office PowerPoint</Application>
  <PresentationFormat>On-screen Show (4:3)</PresentationFormat>
  <Paragraphs>121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ＭＳ Ｐゴシック</vt:lpstr>
      <vt:lpstr>ＭＳ Ｐゴシック</vt:lpstr>
      <vt:lpstr>Arial</vt:lpstr>
      <vt:lpstr>Calibri</vt:lpstr>
      <vt:lpstr>Franklin Gothic Book</vt:lpstr>
      <vt:lpstr>Perpetua</vt:lpstr>
      <vt:lpstr>Wingdings 2</vt:lpstr>
      <vt:lpstr>Equity</vt:lpstr>
      <vt:lpstr>Chapter 10</vt:lpstr>
      <vt:lpstr>Using the Rating Scales (Slide 1 of 2)</vt:lpstr>
      <vt:lpstr>Using the Rating Scales (Slide 2 of 2)</vt:lpstr>
      <vt:lpstr>Table 10-1: Method Recap</vt:lpstr>
      <vt:lpstr>Looking at Literacy (Slide 1 of 5)</vt:lpstr>
      <vt:lpstr>Looking at Literacy (Slide 2 of 5)</vt:lpstr>
      <vt:lpstr>Looking at Literacy (Slide 3 of 5)</vt:lpstr>
      <vt:lpstr>Looking at Literacy (Slide 4 of 5)</vt:lpstr>
      <vt:lpstr>Looking at Literacy (Slide 5 of 5)</vt:lpstr>
      <vt:lpstr>Learning to Read (Slide 1 of 2) </vt:lpstr>
      <vt:lpstr>Learning to Read (Slide 2 of 2) </vt:lpstr>
      <vt:lpstr>Learning to Write </vt:lpstr>
      <vt:lpstr>Literacy Assessment</vt:lpstr>
      <vt:lpstr>Figure 10-8: Reading and Writing Development</vt:lpstr>
      <vt:lpstr>Helping All Children with Literacy</vt:lpstr>
    </vt:vector>
  </TitlesOfParts>
  <Company>Delmar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changeme</dc:creator>
  <cp:lastModifiedBy>Denise Marshall-Thomas</cp:lastModifiedBy>
  <cp:revision>81</cp:revision>
  <cp:lastPrinted>2007-05-25T10:04:52Z</cp:lastPrinted>
  <dcterms:created xsi:type="dcterms:W3CDTF">2005-01-26T18:05:17Z</dcterms:created>
  <dcterms:modified xsi:type="dcterms:W3CDTF">2017-10-30T06:10:22Z</dcterms:modified>
</cp:coreProperties>
</file>