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3" r:id="rId4"/>
    <p:sldId id="269" r:id="rId5"/>
    <p:sldId id="274" r:id="rId6"/>
    <p:sldId id="259" r:id="rId7"/>
    <p:sldId id="261" r:id="rId8"/>
    <p:sldId id="275" r:id="rId9"/>
    <p:sldId id="276" r:id="rId10"/>
    <p:sldId id="270" r:id="rId11"/>
    <p:sldId id="277" r:id="rId12"/>
    <p:sldId id="278" r:id="rId13"/>
    <p:sldId id="279" r:id="rId14"/>
    <p:sldId id="280" r:id="rId15"/>
    <p:sldId id="266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76">
          <p15:clr>
            <a:srgbClr val="A4A3A4"/>
          </p15:clr>
        </p15:guide>
        <p15:guide id="2" orient="horz" pos="336">
          <p15:clr>
            <a:srgbClr val="A4A3A4"/>
          </p15:clr>
        </p15:guide>
        <p15:guide id="3" orient="horz" pos="1285">
          <p15:clr>
            <a:srgbClr val="A4A3A4"/>
          </p15:clr>
        </p15:guide>
        <p15:guide id="4" orient="horz" pos="4113">
          <p15:clr>
            <a:srgbClr val="A4A3A4"/>
          </p15:clr>
        </p15:guide>
        <p15:guide id="5" pos="171">
          <p15:clr>
            <a:srgbClr val="A4A3A4"/>
          </p15:clr>
        </p15:guide>
        <p15:guide id="6" pos="35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nnerley, Drew" initials="K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B94A"/>
    <a:srgbClr val="CD5A31"/>
    <a:srgbClr val="DBC049"/>
    <a:srgbClr val="BE542E"/>
    <a:srgbClr val="BC73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>
        <p:scale>
          <a:sx n="150" d="100"/>
          <a:sy n="150" d="100"/>
        </p:scale>
        <p:origin x="-1880" y="-1416"/>
      </p:cViewPr>
      <p:guideLst>
        <p:guide orient="horz" pos="576"/>
        <p:guide orient="horz" pos="336"/>
        <p:guide orient="horz" pos="1285"/>
        <p:guide orient="horz" pos="4113"/>
        <p:guide pos="171"/>
        <p:guide pos="3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commentAuthors" Target="commentAuthors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Perpetua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Perpetua"/>
            </a:endParaRP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Perpetua"/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6A3577F-3FE7-554C-B527-ED91FBCF0A2A}" type="slidenum">
              <a:rPr lang="en-US">
                <a:latin typeface="Perpetua"/>
              </a:rPr>
              <a:pPr/>
              <a:t>‹#›</a:t>
            </a:fld>
            <a:endParaRPr lang="en-US" dirty="0">
              <a:latin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3876950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Perpetua"/>
                <a:ea typeface="Perpetua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Perpetua"/>
                <a:ea typeface="Perpetua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dirty="0" smtClean="0"/>
              <a:t>Click to edit Master text styles</a:t>
            </a:r>
          </a:p>
          <a:p>
            <a:pPr lvl="1"/>
            <a:r>
              <a:rPr lang="ja-JP" altLang="en-US" noProof="0" dirty="0" smtClean="0"/>
              <a:t>Second level</a:t>
            </a:r>
          </a:p>
          <a:p>
            <a:pPr lvl="2"/>
            <a:r>
              <a:rPr lang="ja-JP" altLang="en-US" noProof="0" dirty="0" smtClean="0"/>
              <a:t>Third level</a:t>
            </a:r>
          </a:p>
          <a:p>
            <a:pPr lvl="3"/>
            <a:r>
              <a:rPr lang="ja-JP" altLang="en-US" noProof="0" dirty="0" smtClean="0"/>
              <a:t>Fourth level</a:t>
            </a:r>
          </a:p>
          <a:p>
            <a:pPr lvl="4"/>
            <a:r>
              <a:rPr lang="ja-JP" altLang="en-US" noProof="0" dirty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Perpetua"/>
                <a:ea typeface="Perpetua"/>
                <a:cs typeface="+mn-cs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Perpetua"/>
                <a:ea typeface="Perpetua"/>
                <a:cs typeface="Perpetua"/>
              </a:defRPr>
            </a:lvl1pPr>
          </a:lstStyle>
          <a:p>
            <a:fld id="{3CE8F949-2D63-CD40-8E99-6005B6C53D00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55308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Perpetua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9B38F68-5062-F74B-B497-2C1AF8B97CEA}" type="slidenum">
              <a:rPr lang="en-US" altLang="ja-JP">
                <a:latin typeface="Perpetua"/>
                <a:ea typeface="Perpetua"/>
              </a:rPr>
              <a:pPr/>
              <a:t>1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22747971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75158F7-0D4C-264D-A3CA-19A05166A739}" type="slidenum">
              <a:rPr lang="en-US" altLang="ja-JP">
                <a:latin typeface="Perpetua"/>
                <a:ea typeface="Perpetua"/>
              </a:rPr>
              <a:pPr/>
              <a:t>10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8958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8260413-90A1-DB4B-910B-85C789878376}" type="slidenum">
              <a:rPr lang="en-US" altLang="ja-JP">
                <a:latin typeface="Perpetua"/>
                <a:ea typeface="Perpetua"/>
              </a:rPr>
              <a:pPr/>
              <a:t>11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8189279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272236F-F63F-DC44-B736-0B41A4C56B7D}" type="slidenum">
              <a:rPr lang="en-US" altLang="ja-JP">
                <a:latin typeface="Perpetua"/>
                <a:ea typeface="Perpetua"/>
              </a:rPr>
              <a:pPr/>
              <a:t>12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31373272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B6B44D5-0A22-D04B-8DEB-7D1494ACC37F}" type="slidenum">
              <a:rPr lang="en-US" altLang="ja-JP">
                <a:latin typeface="Perpetua"/>
                <a:ea typeface="Perpetua"/>
              </a:rPr>
              <a:pPr/>
              <a:t>13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36037391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135842C-8466-E049-95A6-04567A1A1482}" type="slidenum">
              <a:rPr lang="en-US" altLang="ja-JP">
                <a:latin typeface="Perpetua"/>
                <a:ea typeface="Perpetua"/>
              </a:rPr>
              <a:pPr/>
              <a:t>14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11793303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54754AD-BB73-164B-B877-04EC62711081}" type="slidenum">
              <a:rPr lang="en-US" altLang="ja-JP">
                <a:latin typeface="Perpetua"/>
                <a:ea typeface="Perpetua"/>
              </a:rPr>
              <a:pPr/>
              <a:t>15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1173772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1835296-CA4B-B343-BCE9-357B253E475C}" type="slidenum">
              <a:rPr lang="en-US" altLang="ja-JP">
                <a:latin typeface="Perpetua"/>
                <a:ea typeface="Perpetua"/>
              </a:rPr>
              <a:pPr/>
              <a:t>2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1148379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630317-F15A-294D-86A1-679E7D58861B}" type="slidenum">
              <a:rPr lang="en-US" altLang="ja-JP">
                <a:latin typeface="Perpetua"/>
                <a:ea typeface="Perpetua"/>
              </a:rPr>
              <a:pPr/>
              <a:t>3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3365175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5E27489-D728-6D43-AEBC-3915DFEB9F39}" type="slidenum">
              <a:rPr lang="en-US" altLang="ja-JP">
                <a:latin typeface="Perpetua"/>
                <a:ea typeface="Perpetua"/>
              </a:rPr>
              <a:pPr/>
              <a:t>4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179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EE503A8-19E2-914E-A770-6CA43298ED8D}" type="slidenum">
              <a:rPr lang="en-US" altLang="ja-JP">
                <a:latin typeface="Perpetua"/>
                <a:ea typeface="Perpetua"/>
              </a:rPr>
              <a:pPr/>
              <a:t>5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3189071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C7604C1-E9CB-FB4E-BEFB-07B0444BE1E6}" type="slidenum">
              <a:rPr lang="en-US" altLang="ja-JP">
                <a:latin typeface="Perpetua"/>
                <a:ea typeface="Perpetua"/>
              </a:rPr>
              <a:pPr/>
              <a:t>6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ja-JP" dirty="0">
                <a:ea typeface="Perpetua"/>
                <a:cs typeface="Perpetua"/>
              </a:rPr>
              <a:t>Work Samples are selected pieces of a child’s products that my be artistic, written, three-dimensional models (photographed).</a:t>
            </a:r>
            <a:endParaRPr lang="ja-JP" altLang="en-US" dirty="0">
              <a:ea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24998798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20BE379-EACD-BF47-9A61-45750D24391A}" type="slidenum">
              <a:rPr lang="en-US" altLang="ja-JP">
                <a:latin typeface="Perpetua"/>
                <a:ea typeface="Perpetua"/>
              </a:rPr>
              <a:pPr/>
              <a:t>7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35264641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B957AD0-2B50-744F-B073-A7DBF38EF090}" type="slidenum">
              <a:rPr lang="en-US" altLang="ja-JP">
                <a:latin typeface="Perpetua"/>
                <a:ea typeface="Perpetua"/>
              </a:rPr>
              <a:pPr/>
              <a:t>8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12752725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291450A-9C26-AC43-B88E-F3EB594F15AA}" type="slidenum">
              <a:rPr lang="en-US" altLang="ja-JP">
                <a:latin typeface="Perpetua"/>
                <a:ea typeface="Perpetua"/>
              </a:rPr>
              <a:pPr/>
              <a:t>9</a:t>
            </a:fld>
            <a:endParaRPr lang="en-US" altLang="ja-JP" dirty="0">
              <a:latin typeface="Perpetua"/>
              <a:ea typeface="Perpetua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ja-JP" altLang="en-US" dirty="0">
              <a:ea typeface="Perpetua"/>
              <a:cs typeface="Perpetua"/>
            </a:endParaRPr>
          </a:p>
        </p:txBody>
      </p:sp>
    </p:spTree>
    <p:extLst>
      <p:ext uri="{BB962C8B-B14F-4D97-AF65-F5344CB8AC3E}">
        <p14:creationId xmlns:p14="http://schemas.microsoft.com/office/powerpoint/2010/main" val="982082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D171E186-D0E3-A546-B48E-B29597270251}" type="datetime1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©2017 Cengage Learning. All Rights Reserved. </a:t>
            </a: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4295C-FF22-F04D-A202-2A4DFDF45A8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151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448901BF-0D81-F74A-BA4C-8F0C6646EC5B}" type="datetime1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©2017 Cengage Learning. All Rights Reserved. 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77B22-60A2-774A-92C5-FE3369516C7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118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6E5E4B35-DFE7-2A41-AE4C-3AECB9170561}" type="datetime1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©2017 Cengage Learning. All Rights Reserved. 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8BD8A-2489-274D-89A8-71EA09FEFA7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524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9BC6DDC0-BBE7-EA4C-A778-CF7687C4864E}" type="datetime1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©2017 Cengage Learning. All Rights Reserved. 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A6B9F-023C-8C4B-9027-4CE93885A34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96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714C7A13-1666-F342-BFE4-AC1CB38D3433}" type="datetime1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©2017 Cengage Learning. All Rights Reserved. 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8A340D17-77FD-DE4C-83F8-CAAA5BE37EC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3805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E1F9F8EF-E5F3-7F45-8E98-62FE791A4BB8}" type="datetime1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©2017 Cengage Learning. All Rights Reserved. 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A30B5F-BECB-1044-BB23-DBB5566AB71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993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Perpetua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Perpetua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4D444CD5-C017-0748-B306-64184C980870}" type="datetime1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©2017 Cengage Learning. All Rights Reserved. 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3B0696-687F-4649-983D-A342CACFE62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52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341E6280-6295-EF4F-94FE-3360812B3C17}" type="datetime1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©2017 Cengage Learning. All Rights Reserved. 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2B060-6E3F-5F4C-8938-7C15181B292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550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2A25294B-09FD-BA4A-A782-C1D10BD6E9AB}" type="datetime1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©2017 Cengage Learning. All Rights Reserved. 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CFAC2-BFDD-D347-B966-9A6980D111F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945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9EF6BCC6-8011-9448-ABA4-44FF4BD437F7}" type="datetime1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©2017 Cengage Learning. All Rights Reserved. 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82554C-CDD8-6744-8455-D0BDEA39D4B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87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erpetua"/>
              </a:defRPr>
            </a:lvl1pPr>
          </a:lstStyle>
          <a:p>
            <a:fld id="{DEB70D28-EDC1-804C-B366-1A262060E12C}" type="datetime1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©2017 Cengage Learning. All Rights Reserved. 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6BFB0663-7A8A-2347-81B5-7086C0019DB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95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53975" y="8890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052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B13F9A"/>
                </a:solidFill>
                <a:latin typeface="Calibri" charset="0"/>
                <a:cs typeface="Perpetua"/>
              </a:defRPr>
            </a:lvl1pPr>
          </a:lstStyle>
          <a:p>
            <a:fld id="{210A5613-B471-274D-B5FA-0D62CFE3484B}" type="datetime1">
              <a:rPr lang="en-US" smtClean="0"/>
              <a:pPr/>
              <a:t>12/6/15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B13F9A"/>
                </a:solidFill>
                <a:latin typeface="Calibri" charset="0"/>
                <a:cs typeface="Perpetua"/>
              </a:defRPr>
            </a:lvl1pPr>
          </a:lstStyle>
          <a:p>
            <a:r>
              <a:rPr lang="en-US" dirty="0" smtClean="0"/>
              <a:t>©2017 </a:t>
            </a:r>
            <a:r>
              <a:rPr lang="en-US" dirty="0" err="1" smtClean="0"/>
              <a:t>Cengage</a:t>
            </a:r>
            <a:r>
              <a:rPr lang="en-US" dirty="0" smtClean="0"/>
              <a:t> Learning. All Rights Reserved. 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Perpetua"/>
                <a:cs typeface="Perpetua"/>
              </a:defRPr>
            </a:lvl1pPr>
          </a:lstStyle>
          <a:p>
            <a:fld id="{5894B064-9A76-D84D-A814-CC48F12328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Perpetua"/>
          <a:ea typeface="ＭＳ Ｐゴシック" panose="020B0600070205080204" pitchFamily="34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panose="020B0600070205080204" pitchFamily="3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panose="020B0600070205080204" pitchFamily="3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panose="020B0600070205080204" pitchFamily="3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panose="020B0600070205080204" pitchFamily="3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charset="0"/>
          <a:ea typeface="ＭＳ Ｐゴシック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charset="0"/>
        <a:buChar char=""/>
        <a:defRPr sz="26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ＭＳ Ｐゴシック" charset="0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charset="0"/>
        <a:buChar char=""/>
        <a:defRPr sz="24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D8AFB9"/>
        </a:buClr>
        <a:buSzPct val="85000"/>
        <a:buFont typeface="Wingdings 2" charset="0"/>
        <a:buChar char=""/>
        <a:defRPr sz="20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DE6C36"/>
        </a:buClr>
        <a:buSzPct val="80000"/>
        <a:buFont typeface="Wingdings 2" charset="0"/>
        <a:buChar char=""/>
        <a:defRPr sz="20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DE6C36"/>
        </a:buClr>
        <a:buChar char="o"/>
        <a:defRPr sz="2000" kern="1200">
          <a:solidFill>
            <a:schemeClr val="tx1"/>
          </a:solidFill>
          <a:latin typeface="Perpetua"/>
          <a:ea typeface="ＭＳ Ｐゴシック" panose="020B0600070205080204" pitchFamily="34" charset="-128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Using Work Samples to </a:t>
            </a:r>
          </a:p>
          <a:p>
            <a:r>
              <a:rPr lang="en-US" smtClean="0"/>
              <a:t>Look at Creativity</a:t>
            </a:r>
          </a:p>
          <a:p>
            <a:endParaRPr lang="en-US" dirty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smtClean="0"/>
              <a:t>Chapter 11</a:t>
            </a: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229600" cy="9779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ea typeface="ＭＳ Ｐゴシック" charset="0"/>
              </a:rPr>
              <a:t>Figure 11-1: Early Stages of Drawing</a:t>
            </a:r>
            <a:endParaRPr lang="en-US" dirty="0">
              <a:ea typeface="ＭＳ Ｐゴシック" charset="0"/>
            </a:endParaRPr>
          </a:p>
        </p:txBody>
      </p:sp>
      <p:pic>
        <p:nvPicPr>
          <p:cNvPr id="46084" name="Picture 3" descr="101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75" y="1676400"/>
            <a:ext cx="352425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Children Drawing (Slide 2 of 3)</a:t>
            </a:r>
            <a:endParaRPr lang="ja-JP" altLang="en-US" dirty="0"/>
          </a:p>
        </p:txBody>
      </p:sp>
      <p:sp>
        <p:nvSpPr>
          <p:cNvPr id="48132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smtClean="0"/>
              <a:t>Talking with Children About Their Creative Work</a:t>
            </a:r>
          </a:p>
          <a:p>
            <a:pPr lvl="1"/>
            <a:r>
              <a:rPr lang="en-US" altLang="ja-JP" smtClean="0"/>
              <a:t>Complimentary</a:t>
            </a:r>
          </a:p>
          <a:p>
            <a:pPr lvl="1"/>
            <a:r>
              <a:rPr lang="en-US" altLang="ja-JP" smtClean="0"/>
              <a:t>Judgmental</a:t>
            </a:r>
          </a:p>
          <a:p>
            <a:pPr lvl="1"/>
            <a:r>
              <a:rPr lang="en-US" altLang="ja-JP" smtClean="0"/>
              <a:t>Valuing</a:t>
            </a:r>
          </a:p>
          <a:p>
            <a:pPr lvl="1"/>
            <a:r>
              <a:rPr lang="en-US" altLang="ja-JP" smtClean="0"/>
              <a:t>Questioning</a:t>
            </a:r>
          </a:p>
          <a:p>
            <a:pPr lvl="1"/>
            <a:r>
              <a:rPr lang="en-US" altLang="ja-JP" smtClean="0"/>
              <a:t>Probing</a:t>
            </a:r>
          </a:p>
          <a:p>
            <a:pPr lvl="1"/>
            <a:r>
              <a:rPr lang="en-US" altLang="ja-JP" smtClean="0"/>
              <a:t>Correcting</a:t>
            </a:r>
          </a:p>
          <a:p>
            <a:pPr lvl="1"/>
            <a:r>
              <a:rPr lang="en-US" altLang="ja-JP" smtClean="0"/>
              <a:t>Psychoanalyzing</a:t>
            </a:r>
          </a:p>
          <a:p>
            <a:pPr lvl="1"/>
            <a:r>
              <a:rPr lang="en-US" altLang="ja-JP" smtClean="0"/>
              <a:t>Modeling </a:t>
            </a:r>
          </a:p>
          <a:p>
            <a:pPr lvl="1"/>
            <a:r>
              <a:rPr lang="en-US" altLang="ja-JP" smtClean="0"/>
              <a:t>Describing</a:t>
            </a:r>
            <a:endParaRPr lang="en-US" altLang="ja-JP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Children Drawing (Slide 3 of 3)</a:t>
            </a:r>
            <a:endParaRPr lang="ja-JP" altLang="en-US" dirty="0"/>
          </a:p>
        </p:txBody>
      </p:sp>
      <p:sp>
        <p:nvSpPr>
          <p:cNvPr id="50180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smtClean="0"/>
              <a:t>Using Self-Portraits to Know the Child</a:t>
            </a:r>
          </a:p>
          <a:p>
            <a:r>
              <a:rPr lang="en-US" altLang="ja-JP" smtClean="0"/>
              <a:t>Observing Creativity in Infants and Toddlers</a:t>
            </a:r>
          </a:p>
          <a:p>
            <a:pPr lvl="1"/>
            <a:r>
              <a:rPr lang="en-US" smtClean="0"/>
              <a:t>Learning how to create something from “raw” materials</a:t>
            </a:r>
          </a:p>
          <a:p>
            <a:pPr lvl="1"/>
            <a:r>
              <a:rPr lang="en-US" smtClean="0"/>
              <a:t>Exploring materials with their senses</a:t>
            </a:r>
          </a:p>
          <a:p>
            <a:pPr lvl="1"/>
            <a:r>
              <a:rPr lang="en-US" smtClean="0"/>
              <a:t>Learning different ways to express thoughts and ideas</a:t>
            </a:r>
          </a:p>
          <a:p>
            <a:pPr lvl="1"/>
            <a:r>
              <a:rPr lang="en-US" smtClean="0"/>
              <a:t>Learning to make decisions</a:t>
            </a:r>
          </a:p>
          <a:p>
            <a:pPr lvl="1"/>
            <a:r>
              <a:rPr lang="en-US" smtClean="0"/>
              <a:t>Developing the ability to share materials and appreciate others’ work</a:t>
            </a:r>
          </a:p>
          <a:p>
            <a:pPr lvl="1"/>
            <a:r>
              <a:rPr lang="en-US" smtClean="0"/>
              <a:t>Developing a positive self-concept</a:t>
            </a:r>
          </a:p>
          <a:p>
            <a:pPr lvl="1"/>
            <a:r>
              <a:rPr lang="en-US" smtClean="0"/>
              <a:t>Developing and refining fine motor and cognitive activities</a:t>
            </a:r>
          </a:p>
          <a:p>
            <a:endParaRPr lang="en-US" altLang="ja-JP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Other Creative Media (Slide 1 of 2)</a:t>
            </a:r>
            <a:endParaRPr lang="ja-JP" altLang="en-US" dirty="0"/>
          </a:p>
        </p:txBody>
      </p:sp>
      <p:sp>
        <p:nvSpPr>
          <p:cNvPr id="52228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smtClean="0"/>
              <a:t>Music and Movement Development</a:t>
            </a:r>
          </a:p>
          <a:p>
            <a:r>
              <a:rPr lang="en-US" smtClean="0"/>
              <a:t>Sensory Experiences</a:t>
            </a:r>
          </a:p>
          <a:p>
            <a:r>
              <a:rPr lang="en-US" smtClean="0"/>
              <a:t>Blocks as a Creative Medium</a:t>
            </a:r>
          </a:p>
          <a:p>
            <a:pPr lvl="1"/>
            <a:r>
              <a:rPr lang="en-US" smtClean="0"/>
              <a:t>Stages in Block Play</a:t>
            </a:r>
          </a:p>
          <a:p>
            <a:pPr lvl="2"/>
            <a:r>
              <a:rPr lang="en-US" smtClean="0"/>
              <a:t>Stage I: Carrying, Filling, and Dumping</a:t>
            </a:r>
          </a:p>
          <a:p>
            <a:pPr lvl="2"/>
            <a:r>
              <a:rPr lang="en-US" smtClean="0"/>
              <a:t>Stage II: Beginning Block Building</a:t>
            </a:r>
          </a:p>
          <a:p>
            <a:pPr lvl="2"/>
            <a:r>
              <a:rPr lang="en-US" smtClean="0"/>
              <a:t>Stage III: Bridging</a:t>
            </a:r>
          </a:p>
          <a:p>
            <a:pPr lvl="2"/>
            <a:r>
              <a:rPr lang="en-US" smtClean="0"/>
              <a:t>Stage IV: Enclosures</a:t>
            </a:r>
          </a:p>
          <a:p>
            <a:pPr lvl="2"/>
            <a:r>
              <a:rPr lang="en-US" smtClean="0"/>
              <a:t>Stage V: Patterns</a:t>
            </a:r>
          </a:p>
          <a:p>
            <a:pPr lvl="2"/>
            <a:r>
              <a:rPr lang="en-US" smtClean="0"/>
              <a:t>Stage VI: Naming Structures</a:t>
            </a:r>
          </a:p>
          <a:p>
            <a:pPr lvl="2"/>
            <a:r>
              <a:rPr lang="en-US" smtClean="0"/>
              <a:t>Stage VII: Reproducing True-Life Structures</a:t>
            </a:r>
          </a:p>
          <a:p>
            <a:pPr lvl="2"/>
            <a:r>
              <a:rPr lang="en-US" smtClean="0"/>
              <a:t>Use of Block Play</a:t>
            </a:r>
          </a:p>
          <a:p>
            <a:endParaRPr lang="en-US" altLang="ja-JP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Other Creative Media (Slide 2 of 2)</a:t>
            </a:r>
            <a:endParaRPr lang="ja-JP" altLang="en-US" dirty="0"/>
          </a:p>
        </p:txBody>
      </p:sp>
      <p:sp>
        <p:nvSpPr>
          <p:cNvPr id="54276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smtClean="0"/>
              <a:t>Using Technology Creatively</a:t>
            </a:r>
          </a:p>
          <a:p>
            <a:pPr lvl="1"/>
            <a:r>
              <a:rPr lang="en-US" smtClean="0"/>
              <a:t>Computers</a:t>
            </a:r>
          </a:p>
          <a:p>
            <a:pPr lvl="1"/>
            <a:r>
              <a:rPr lang="en-US" smtClean="0"/>
              <a:t>Smart phones</a:t>
            </a:r>
          </a:p>
          <a:p>
            <a:pPr lvl="1"/>
            <a:r>
              <a:rPr lang="en-US" smtClean="0"/>
              <a:t>DCD and CD players</a:t>
            </a:r>
          </a:p>
          <a:p>
            <a:pPr lvl="1"/>
            <a:r>
              <a:rPr lang="en-US" smtClean="0"/>
              <a:t>Digital cameras</a:t>
            </a:r>
          </a:p>
          <a:p>
            <a:pPr lvl="1"/>
            <a:r>
              <a:rPr lang="en-US" smtClean="0"/>
              <a:t>All kinds of handheld devices</a:t>
            </a:r>
          </a:p>
          <a:p>
            <a:endParaRPr lang="en-US" altLang="ja-JP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Helping All Children with Creativity</a:t>
            </a:r>
            <a:endParaRPr lang="ja-JP" altLang="en-US" dirty="0"/>
          </a:p>
        </p:txBody>
      </p:sp>
      <p:sp>
        <p:nvSpPr>
          <p:cNvPr id="56324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Giftedness: Creative and Cognitive Development beyond Expected Levels</a:t>
            </a:r>
            <a:endParaRPr lang="ja-JP" altLang="en-US" dirty="0" smtClean="0"/>
          </a:p>
          <a:p>
            <a:r>
              <a:rPr lang="en-US" altLang="ja-JP" dirty="0" smtClean="0"/>
              <a:t>Cultural Diversity</a:t>
            </a:r>
          </a:p>
          <a:p>
            <a:r>
              <a:rPr lang="en-US" altLang="ja-JP" dirty="0" smtClean="0"/>
              <a:t>Ability Diversity</a:t>
            </a:r>
            <a:endParaRPr lang="en-US" altLang="ja-JP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Using Work Samples to Observe a Child’s Development (Slide 1 of 3)</a:t>
            </a:r>
            <a:endParaRPr lang="ja-JP" altLang="en-US" dirty="0"/>
          </a:p>
        </p:txBody>
      </p:sp>
      <p:sp>
        <p:nvSpPr>
          <p:cNvPr id="29700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Work Samples: method that preserves the child’s work as documentation of development</a:t>
            </a:r>
            <a:endParaRPr lang="ja-JP" altLang="en-US" dirty="0" smtClean="0"/>
          </a:p>
          <a:p>
            <a:r>
              <a:rPr lang="en-US" altLang="ja-JP" dirty="0" smtClean="0"/>
              <a:t>Media:</a:t>
            </a:r>
            <a:r>
              <a:rPr lang="ja-JP" altLang="en-US" dirty="0" smtClean="0"/>
              <a:t> </a:t>
            </a:r>
            <a:r>
              <a:rPr lang="en-US" altLang="ja-JP" dirty="0" smtClean="0"/>
              <a:t>art materials</a:t>
            </a:r>
            <a:endParaRPr lang="ja-JP" altLang="en-US" dirty="0" smtClean="0"/>
          </a:p>
          <a:p>
            <a:r>
              <a:rPr lang="en-US" altLang="ja-JP" dirty="0" smtClean="0"/>
              <a:t>Portfolios</a:t>
            </a:r>
          </a:p>
          <a:p>
            <a:r>
              <a:rPr lang="en-US" altLang="ja-JP" dirty="0" smtClean="0"/>
              <a:t>Part of assessment plan</a:t>
            </a:r>
            <a:endParaRPr lang="ja-JP" alt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Using Work Samples to Observe a Child’s Development (Slide 2 of 3)</a:t>
            </a:r>
            <a:endParaRPr lang="ja-JP" altLang="en-US" dirty="0"/>
          </a:p>
        </p:txBody>
      </p:sp>
      <p:sp>
        <p:nvSpPr>
          <p:cNvPr id="31748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smtClean="0"/>
              <a:t>Work Samples to Document Development</a:t>
            </a:r>
          </a:p>
          <a:p>
            <a:pPr lvl="1"/>
            <a:r>
              <a:rPr lang="en-US" altLang="ja-JP" smtClean="0"/>
              <a:t>Amplifies developmental checklists</a:t>
            </a:r>
          </a:p>
          <a:p>
            <a:pPr lvl="1"/>
            <a:r>
              <a:rPr lang="en-US" altLang="ja-JP" smtClean="0"/>
              <a:t>Mirrors and augments other recording methods</a:t>
            </a:r>
          </a:p>
          <a:p>
            <a:pPr lvl="1"/>
            <a:r>
              <a:rPr lang="en-US" altLang="ja-JP" smtClean="0"/>
              <a:t>Includes conversations with the child</a:t>
            </a:r>
          </a:p>
          <a:p>
            <a:pPr lvl="1"/>
            <a:r>
              <a:rPr lang="en-US" altLang="ja-JP" smtClean="0"/>
              <a:t>Includes a wide variety of materials</a:t>
            </a:r>
            <a:endParaRPr lang="ja-JP" alt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50825"/>
            <a:ext cx="8229600" cy="1312863"/>
          </a:xfrm>
        </p:spPr>
        <p:txBody>
          <a:bodyPr/>
          <a:lstStyle/>
          <a:p>
            <a:pPr algn="ctr" eaLnBrk="1" hangingPunct="1"/>
            <a:r>
              <a:rPr lang="en-US" dirty="0" smtClean="0">
                <a:ea typeface="ＭＳ Ｐゴシック" charset="0"/>
              </a:rPr>
              <a:t>Figure 11-1: Development Revealed in Work Samples</a:t>
            </a:r>
            <a:endParaRPr lang="en-US" dirty="0">
              <a:ea typeface="ＭＳ Ｐゴシック" charset="0"/>
            </a:endParaRPr>
          </a:p>
        </p:txBody>
      </p:sp>
      <p:pic>
        <p:nvPicPr>
          <p:cNvPr id="33796" name="Picture 3" descr="100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763" y="1676400"/>
            <a:ext cx="4308475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Using Work Samples to Observe a Child’s Development (slide 3 of 3)</a:t>
            </a:r>
            <a:endParaRPr lang="ja-JP" altLang="en-US" dirty="0"/>
          </a:p>
        </p:txBody>
      </p:sp>
      <p:sp>
        <p:nvSpPr>
          <p:cNvPr id="14340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Collaborating with Colleagues About the Significance of  Work Samples</a:t>
            </a:r>
          </a:p>
          <a:p>
            <a:r>
              <a:rPr lang="en-US" altLang="ja-JP" dirty="0" smtClean="0"/>
              <a:t>How to Find the Time</a:t>
            </a:r>
          </a:p>
          <a:p>
            <a:pPr lvl="1"/>
            <a:r>
              <a:rPr lang="en-US" altLang="ja-JP" dirty="0" smtClean="0"/>
              <a:t>Using Technology</a:t>
            </a:r>
          </a:p>
          <a:p>
            <a:pPr lvl="1"/>
            <a:r>
              <a:rPr lang="en-US" altLang="ja-JP" dirty="0" smtClean="0"/>
              <a:t>What to Do with It</a:t>
            </a:r>
          </a:p>
          <a:p>
            <a:pPr lvl="2"/>
            <a:r>
              <a:rPr lang="en-US" altLang="ja-JP" dirty="0" smtClean="0"/>
              <a:t>Depending on medium, it can be duplicated for child’s portfolio</a:t>
            </a:r>
          </a:p>
          <a:p>
            <a:pPr lvl="2"/>
            <a:r>
              <a:rPr lang="en-US" altLang="ja-JP" dirty="0" smtClean="0"/>
              <a:t>Shared with child and family as a point of discussion and comparison to work over time</a:t>
            </a:r>
            <a:endParaRPr lang="ja-JP" altLang="en-US" dirty="0" smtClean="0"/>
          </a:p>
          <a:p>
            <a:pPr lvl="2"/>
            <a:r>
              <a:rPr lang="en-US" altLang="ja-JP" dirty="0" smtClean="0"/>
              <a:t>Displayed in classroom (without competition)</a:t>
            </a:r>
            <a:endParaRPr lang="ja-JP" altLang="en-US" dirty="0" smtClean="0"/>
          </a:p>
          <a:p>
            <a:pPr lvl="2"/>
            <a:r>
              <a:rPr lang="en-US" altLang="ja-JP" dirty="0" smtClean="0"/>
              <a:t>Used to explore children’s interests and extend with planned activities</a:t>
            </a:r>
            <a:endParaRPr lang="ja-JP" altLang="en-US" dirty="0" smtClean="0"/>
          </a:p>
          <a:p>
            <a:pPr marL="319088" lvl="1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ja-JP" alt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/>
          <a:lstStyle/>
          <a:p>
            <a:pPr algn="ctr" eaLnBrk="1" hangingPunct="1"/>
            <a:r>
              <a:rPr lang="en-US" altLang="ja-JP" dirty="0" smtClean="0">
                <a:ea typeface="Perpetua"/>
                <a:cs typeface="Perpetua"/>
              </a:rPr>
              <a:t>Table 11-1: Method Recap</a:t>
            </a:r>
            <a:endParaRPr lang="ja-JP" altLang="en-US" dirty="0">
              <a:ea typeface="Perpetua"/>
              <a:cs typeface="Perpetua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17855638"/>
              </p:ext>
            </p:extLst>
          </p:nvPr>
        </p:nvGraphicFramePr>
        <p:xfrm>
          <a:off x="457200" y="1219200"/>
          <a:ext cx="8229600" cy="4646614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Advantages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Disadvantages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63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In a natural classroom setting, with the child selecting materials and working at her pace and direction, illustrating many areas of development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Make the child overly conscious of manipulation or practice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</a:tr>
              <a:tr h="877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Over a period of time showing progress of development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Lead the observer to draw erroneous conclusions from the 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E8EB"/>
                    </a:solidFill>
                  </a:tcPr>
                </a:tc>
              </a:tr>
              <a:tr h="163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As an expression of the child</a:t>
                      </a:r>
                      <a:r>
                        <a:rPr kumimoji="0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’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s thoughts and feelings more accurately and powerfully than an observer can describe them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erpetua"/>
                          <a:ea typeface="ＭＳ Ｐゴシック" charset="0"/>
                          <a:cs typeface="ＭＳ Ｐゴシック" charset="0"/>
                        </a:rPr>
                        <a:t>Reflects the inferences of the selector, as the teacher may only gather scribbling or experimental pieces when actually the child does mush more advanced 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CED4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Looking at</a:t>
            </a:r>
            <a:r>
              <a:rPr lang="ja-JP" altLang="en-US" dirty="0" smtClean="0"/>
              <a:t> </a:t>
            </a:r>
            <a:r>
              <a:rPr lang="en-US" altLang="ja-JP" dirty="0" smtClean="0"/>
              <a:t>Children’s Creative Development</a:t>
            </a:r>
            <a:r>
              <a:rPr lang="ja-JP" altLang="en-US" dirty="0" smtClean="0"/>
              <a:t> </a:t>
            </a:r>
            <a:r>
              <a:rPr lang="en-US" altLang="ja-JP" dirty="0" smtClean="0"/>
              <a:t>(Slide 1 of 2)</a:t>
            </a:r>
            <a:endParaRPr lang="ja-JP" altLang="en-US" dirty="0"/>
          </a:p>
        </p:txBody>
      </p:sp>
      <p:sp>
        <p:nvSpPr>
          <p:cNvPr id="39940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dirty="0" smtClean="0"/>
              <a:t>Observing children’s creative effort can indicate the following:</a:t>
            </a:r>
          </a:p>
          <a:p>
            <a:pPr lvl="1"/>
            <a:r>
              <a:rPr lang="en-US" altLang="ja-JP" dirty="0" smtClean="0"/>
              <a:t>Long attention span</a:t>
            </a:r>
          </a:p>
          <a:p>
            <a:pPr lvl="1"/>
            <a:r>
              <a:rPr lang="en-US" altLang="ja-JP" dirty="0" smtClean="0"/>
              <a:t>Capacity for organization</a:t>
            </a:r>
          </a:p>
          <a:p>
            <a:pPr lvl="1"/>
            <a:r>
              <a:rPr lang="en-US" altLang="ja-JP" dirty="0" smtClean="0"/>
              <a:t>Seeing things in a different perspective</a:t>
            </a:r>
          </a:p>
          <a:p>
            <a:pPr lvl="1"/>
            <a:r>
              <a:rPr lang="en-US" altLang="ja-JP" dirty="0" smtClean="0"/>
              <a:t>Exploring before formal instruction</a:t>
            </a:r>
          </a:p>
          <a:p>
            <a:pPr lvl="1"/>
            <a:r>
              <a:rPr lang="en-US" altLang="ja-JP" dirty="0" smtClean="0"/>
              <a:t>Using solitary time</a:t>
            </a:r>
          </a:p>
          <a:p>
            <a:pPr lvl="1"/>
            <a:r>
              <a:rPr lang="en-US" altLang="ja-JP" dirty="0" smtClean="0"/>
              <a:t>Taking a “closer look” at things</a:t>
            </a:r>
          </a:p>
          <a:p>
            <a:pPr lvl="1"/>
            <a:r>
              <a:rPr lang="en-US" altLang="ja-JP" dirty="0" smtClean="0"/>
              <a:t>Creativity</a:t>
            </a:r>
          </a:p>
          <a:p>
            <a:pPr lvl="1"/>
            <a:r>
              <a:rPr lang="en-US" altLang="ja-JP" dirty="0" smtClean="0"/>
              <a:t>Storytelling and song making</a:t>
            </a:r>
            <a:endParaRPr lang="ja-JP" alt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Looking at Children’s Creative Development (Slide 2 of 2)</a:t>
            </a:r>
            <a:endParaRPr lang="ja-JP" altLang="en-US" dirty="0"/>
          </a:p>
        </p:txBody>
      </p:sp>
      <p:sp>
        <p:nvSpPr>
          <p:cNvPr id="41988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smtClean="0"/>
              <a:t>Creativity and Cognitive Development</a:t>
            </a:r>
          </a:p>
          <a:p>
            <a:pPr lvl="1"/>
            <a:r>
              <a:rPr lang="en-US" altLang="ja-JP" smtClean="0"/>
              <a:t>Time</a:t>
            </a:r>
          </a:p>
          <a:p>
            <a:pPr lvl="1"/>
            <a:r>
              <a:rPr lang="en-US" altLang="ja-JP" smtClean="0"/>
              <a:t>Previous experience</a:t>
            </a:r>
          </a:p>
          <a:p>
            <a:pPr lvl="1"/>
            <a:r>
              <a:rPr lang="en-US" altLang="ja-JP" smtClean="0"/>
              <a:t>Art stages parallel Piaget and Erikson</a:t>
            </a:r>
          </a:p>
          <a:p>
            <a:r>
              <a:rPr lang="en-US" altLang="ja-JP" smtClean="0"/>
              <a:t>Benefits of Creativity</a:t>
            </a:r>
          </a:p>
          <a:p>
            <a:r>
              <a:rPr lang="en-US" altLang="ja-JP" smtClean="0"/>
              <a:t>Reggio Emilia and Children’s Literacies</a:t>
            </a:r>
          </a:p>
          <a:p>
            <a:r>
              <a:rPr lang="en-US" altLang="ja-JP" smtClean="0"/>
              <a:t>Representation of the Project Approach</a:t>
            </a:r>
          </a:p>
          <a:p>
            <a:r>
              <a:rPr lang="en-US" altLang="ja-JP" smtClean="0"/>
              <a:t>Assessing Creative Program Goals</a:t>
            </a:r>
          </a:p>
          <a:p>
            <a:endParaRPr lang="ja-JP" alt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Children Drawing (Slide 1 of 3)</a:t>
            </a:r>
            <a:endParaRPr lang="ja-JP" altLang="en-US" dirty="0"/>
          </a:p>
        </p:txBody>
      </p:sp>
      <p:sp>
        <p:nvSpPr>
          <p:cNvPr id="44036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ja-JP" smtClean="0"/>
              <a:t>Stages of Children’s Drawing</a:t>
            </a:r>
          </a:p>
          <a:p>
            <a:pPr lvl="1"/>
            <a:r>
              <a:rPr lang="en-US" altLang="ja-JP" smtClean="0"/>
              <a:t>Stage 1: Mark-Making</a:t>
            </a:r>
          </a:p>
          <a:p>
            <a:pPr lvl="1"/>
            <a:r>
              <a:rPr lang="en-US" altLang="ja-JP" smtClean="0"/>
              <a:t>Stage II:  Scribbling Stage</a:t>
            </a:r>
          </a:p>
          <a:p>
            <a:pPr lvl="1"/>
            <a:r>
              <a:rPr lang="en-US" altLang="ja-JP" smtClean="0"/>
              <a:t>Stage III:  Preschematic Stage</a:t>
            </a:r>
          </a:p>
          <a:p>
            <a:pPr lvl="1"/>
            <a:r>
              <a:rPr lang="en-US" altLang="ja-JP" smtClean="0"/>
              <a:t>Stage IV:  Schematic Stage</a:t>
            </a:r>
          </a:p>
          <a:p>
            <a:endParaRPr lang="ja-JP" alt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14400" y="6172200"/>
            <a:ext cx="3962400" cy="457200"/>
          </a:xfrm>
        </p:spPr>
        <p:txBody>
          <a:bodyPr/>
          <a:lstStyle>
            <a:lvl1pPr>
              <a:defRPr sz="26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2pPr>
            <a:lvl3pPr marL="11430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3pPr>
            <a:lvl4pPr marL="16002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5pPr>
            <a:lvl6pPr marL="2514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6pPr>
            <a:lvl7pPr marL="29718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7pPr>
            <a:lvl8pPr marL="34290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8pPr>
            <a:lvl9pPr marL="38862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DE6C36"/>
              </a:buClr>
              <a:buChar char="o"/>
              <a:defRPr sz="2000">
                <a:solidFill>
                  <a:schemeClr val="tx1"/>
                </a:solidFill>
                <a:latin typeface="Perpetua" charset="0"/>
                <a:ea typeface="MS PGothic" charset="0"/>
                <a:cs typeface="MS PGothic" charset="0"/>
              </a:defRPr>
            </a:lvl9pPr>
          </a:lstStyle>
          <a:p>
            <a:r>
              <a:rPr lang="en-US" sz="1000" dirty="0" smtClean="0"/>
              <a:t>© 2017 </a:t>
            </a:r>
            <a:r>
              <a:rPr lang="en-US" sz="1000" dirty="0" err="1" smtClean="0"/>
              <a:t>Cengage</a:t>
            </a:r>
            <a:r>
              <a:rPr lang="en-US" sz="1000" dirty="0" smtClean="0"/>
              <a:t> Learning. All Rights Reserved.</a:t>
            </a:r>
            <a:endParaRPr lang="en-US" sz="1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</TotalTime>
  <Words>798</Words>
  <Application>Microsoft Macintosh PowerPoint</Application>
  <PresentationFormat>On-screen Show (4:3)</PresentationFormat>
  <Paragraphs>135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Equity</vt:lpstr>
      <vt:lpstr>Chapter 11</vt:lpstr>
      <vt:lpstr>Using Work Samples to Observe a Child’s Development (Slide 1 of 3)</vt:lpstr>
      <vt:lpstr>Using Work Samples to Observe a Child’s Development (Slide 2 of 3)</vt:lpstr>
      <vt:lpstr>Figure 11-1: Development Revealed in Work Samples</vt:lpstr>
      <vt:lpstr>Using Work Samples to Observe a Child’s Development (slide 3 of 3)</vt:lpstr>
      <vt:lpstr>Table 11-1: Method Recap</vt:lpstr>
      <vt:lpstr>Looking at Children’s Creative Development (Slide 1 of 2)</vt:lpstr>
      <vt:lpstr>Looking at Children’s Creative Development (Slide 2 of 2)</vt:lpstr>
      <vt:lpstr>Children Drawing (Slide 1 of 3)</vt:lpstr>
      <vt:lpstr>Figure 11-1: Early Stages of Drawing</vt:lpstr>
      <vt:lpstr>Children Drawing (Slide 2 of 3)</vt:lpstr>
      <vt:lpstr>Children Drawing (Slide 3 of 3)</vt:lpstr>
      <vt:lpstr>Other Creative Media (Slide 1 of 2)</vt:lpstr>
      <vt:lpstr>Other Creative Media (Slide 2 of 2)</vt:lpstr>
      <vt:lpstr>Helping All Children with Creativity</vt:lpstr>
    </vt:vector>
  </TitlesOfParts>
  <Company>Delmar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changeme</dc:creator>
  <cp:lastModifiedBy>Ingrid Benson</cp:lastModifiedBy>
  <cp:revision>87</cp:revision>
  <cp:lastPrinted>2007-05-25T11:23:41Z</cp:lastPrinted>
  <dcterms:created xsi:type="dcterms:W3CDTF">2005-01-26T18:05:17Z</dcterms:created>
  <dcterms:modified xsi:type="dcterms:W3CDTF">2015-12-06T20:53:34Z</dcterms:modified>
</cp:coreProperties>
</file>