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0" r:id="rId11"/>
    <p:sldId id="262" r:id="rId12"/>
    <p:sldId id="268" r:id="rId13"/>
    <p:sldId id="277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1270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rley, Drew" initials="K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86170" autoAdjust="0"/>
  </p:normalViewPr>
  <p:slideViewPr>
    <p:cSldViewPr>
      <p:cViewPr>
        <p:scale>
          <a:sx n="150" d="100"/>
          <a:sy n="150" d="100"/>
        </p:scale>
        <p:origin x="-1920" y="-992"/>
      </p:cViewPr>
      <p:guideLst>
        <p:guide orient="horz" pos="576"/>
        <p:guide orient="horz" pos="336"/>
        <p:guide orient="horz" pos="1270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841408-FB28-A944-9B55-BDE58ADD2ADB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245571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Click to edit Master text styles</a:t>
            </a:r>
          </a:p>
          <a:p>
            <a:pPr lvl="1"/>
            <a:r>
              <a:rPr lang="ja-JP" altLang="en-US" noProof="0" dirty="0" smtClean="0"/>
              <a:t>Second level</a:t>
            </a:r>
          </a:p>
          <a:p>
            <a:pPr lvl="2"/>
            <a:r>
              <a:rPr lang="ja-JP" altLang="en-US" noProof="0" dirty="0" smtClean="0"/>
              <a:t>Third level</a:t>
            </a:r>
          </a:p>
          <a:p>
            <a:pPr lvl="3"/>
            <a:r>
              <a:rPr lang="ja-JP" altLang="en-US" noProof="0" dirty="0" smtClean="0"/>
              <a:t>Fourth level</a:t>
            </a:r>
          </a:p>
          <a:p>
            <a:pPr lvl="4"/>
            <a:r>
              <a:rPr lang="ja-JP" altLang="en-US" noProof="0" dirty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Perpetua"/>
                <a:cs typeface="Perpetua"/>
              </a:defRPr>
            </a:lvl1pPr>
          </a:lstStyle>
          <a:p>
            <a:fld id="{612B7717-57D7-EC45-958C-875905629DB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79296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A32CD0-5A64-674A-89EC-2BC37168156A}" type="slidenum">
              <a:rPr lang="en-US" altLang="ja-JP">
                <a:latin typeface="Perpetua"/>
                <a:ea typeface="Perpetua"/>
              </a:rPr>
              <a:pPr/>
              <a:t>1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29607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9C38C0-CEF0-654A-BE28-F51A2DE3A010}" type="slidenum">
              <a:rPr lang="en-US" altLang="ja-JP">
                <a:latin typeface="Perpetua"/>
                <a:ea typeface="Perpetua"/>
              </a:rPr>
              <a:pPr/>
              <a:t>10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ja-JP" dirty="0">
                <a:ea typeface="Perpetua"/>
                <a:cs typeface="Perpetua"/>
              </a:rPr>
              <a:t>As mandated reporters teachers must document and report suspected child abuse or maltreatment.</a:t>
            </a:r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75221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5E2615-03F3-2344-BF9D-EDCAC2CC7EAE}" type="slidenum">
              <a:rPr lang="en-US" altLang="ja-JP">
                <a:latin typeface="Perpetua"/>
                <a:ea typeface="Perpetua"/>
              </a:rPr>
              <a:pPr/>
              <a:t>11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407291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0BB95E-037E-9046-BF0D-3EE26F59A3CA}" type="slidenum">
              <a:rPr lang="en-US" altLang="ja-JP">
                <a:latin typeface="Perpetua"/>
                <a:ea typeface="Perpetua"/>
              </a:rPr>
              <a:pPr/>
              <a:t>12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86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4F99E2-ACFF-494F-8DA2-65D6700DB15E}" type="slidenum">
              <a:rPr lang="en-US" altLang="ja-JP">
                <a:solidFill>
                  <a:srgbClr val="000000"/>
                </a:solidFill>
                <a:latin typeface="Perpetua"/>
                <a:ea typeface="Perpetua"/>
              </a:rPr>
              <a:pPr/>
              <a:t>13</a:t>
            </a:fld>
            <a:endParaRPr lang="en-US" altLang="ja-JP" dirty="0">
              <a:solidFill>
                <a:srgbClr val="000000"/>
              </a:solidFill>
              <a:latin typeface="Perpetua"/>
              <a:ea typeface="Perpetua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88354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0F96BD-F72C-3240-8230-DFF7CC91D42D}" type="slidenum">
              <a:rPr lang="en-US" altLang="ja-JP">
                <a:latin typeface="Perpetua"/>
                <a:ea typeface="Perpetua"/>
              </a:rPr>
              <a:pPr/>
              <a:t>14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654478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060EB7-38EB-9F4F-BEA0-09C0D4F22246}" type="slidenum">
              <a:rPr lang="en-US" altLang="ja-JP">
                <a:latin typeface="Perpetua"/>
                <a:ea typeface="Perpetua"/>
              </a:rPr>
              <a:pPr/>
              <a:t>15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37928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9D98CB2-4CD2-3C49-B2D7-FE9653507411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5D3F4-2A9D-2A40-8570-5666349DE96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08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A512DA86-EDDB-3844-ABED-4C13531387FA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6D8DA-C272-464F-BE0B-AAB6EF2062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1180353-0B78-4247-A30B-E3DC85156EAA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D3B52-E024-7C4D-9DDA-6CCAAE20DCB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0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AFDDC32-E1A8-2345-9D64-B06037F3AE3F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EA483-E04C-F446-AF0C-12728DE74E2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2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BC5A838B-23A9-6442-907D-7D83648D3B97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EF256E66-DC87-0F41-8857-EB186173788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43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513F31A-4AD0-9E46-9F29-9AEE8EADBEF2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5114E-BE40-1749-978B-3E1DA617E6F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0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674CF401-E964-FD45-8829-7CB679DD0E75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96F52-F728-5A47-8240-4DAB003A51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5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A3A0B9D6-A26E-2B49-8B4D-DD34E65193B4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7E5DE-EBD1-114D-8902-5C03B790452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6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8A9F645-1A21-9C45-9E4D-B33CAE329E53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6B0DD-2165-E247-AB14-46955E8203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0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ABBBA3B3-63BE-2B49-9D08-4CA1F3BE302D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5233F-0C02-A04A-9532-71343E0FC04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3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B6CC0ACA-1AEA-E940-9271-E9D51BF938C7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027BB03E-83D9-5646-84E5-8C28670BE51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2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53975" y="8890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7A12CA96-841A-0C41-ADB2-F7264146E99F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r>
              <a:rPr lang="en-US" dirty="0" smtClean="0"/>
              <a:t>©2017 </a:t>
            </a:r>
            <a:r>
              <a:rPr lang="en-US" dirty="0" err="1" smtClean="0"/>
              <a:t>Cengage</a:t>
            </a:r>
            <a:r>
              <a:rPr lang="en-US" dirty="0" smtClean="0"/>
              <a:t> Learning. All Rights Reserved.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Perpetua"/>
                <a:cs typeface="Perpetua"/>
              </a:defRPr>
            </a:lvl1pPr>
          </a:lstStyle>
          <a:p>
            <a:fld id="{B8FAF9D3-88E6-F24F-8EA7-78C19DBA3C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Using Documentation for Child Abuse Suspicions and Looking at Self-Concept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mtClean="0"/>
              <a:t>Chapter 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563562"/>
          </a:xfrm>
        </p:spPr>
        <p:txBody>
          <a:bodyPr/>
          <a:lstStyle/>
          <a:p>
            <a:pPr algn="ctr" eaLnBrk="1" hangingPunct="1"/>
            <a:r>
              <a:rPr lang="en-US" altLang="ja-JP" dirty="0" smtClean="0">
                <a:ea typeface="Perpetua"/>
                <a:cs typeface="Perpetua"/>
              </a:rPr>
              <a:t>Table 13-1: Method Recap</a:t>
            </a:r>
            <a:endParaRPr lang="ja-JP" altLang="en-US" dirty="0">
              <a:ea typeface="Perpetua"/>
              <a:cs typeface="Perpetua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9714318"/>
              </p:ext>
            </p:extLst>
          </p:nvPr>
        </p:nvGraphicFramePr>
        <p:xfrm>
          <a:off x="838200" y="1295400"/>
          <a:ext cx="7848600" cy="4343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62785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Advantages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Disadvantages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</a:tr>
              <a:tr h="10837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Protects the child from possible further harm if the suspicions</a:t>
                      </a:r>
                      <a:r>
                        <a:rPr lang="en-US" sz="1800" baseline="0" dirty="0" smtClean="0">
                          <a:latin typeface="Perpetua"/>
                        </a:rPr>
                        <a:t> are founded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Is traumatic situation in the life of a teacher/caregiver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</a:tr>
              <a:tr h="154814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Knowledgeable officials investigate and make determinations as to whether the suspicions are founded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May possibly be that suspicions</a:t>
                      </a:r>
                      <a:r>
                        <a:rPr lang="en-US" sz="1800" baseline="0" dirty="0" smtClean="0">
                          <a:latin typeface="Perpetua"/>
                        </a:rPr>
                        <a:t> are circumstantial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</a:tr>
              <a:tr h="10837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Connects the family with assistance if the suspicions are founded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erpetua"/>
                        </a:rPr>
                        <a:t>Raises fear of reprisal</a:t>
                      </a:r>
                      <a:r>
                        <a:rPr lang="en-US" sz="1800" baseline="0" dirty="0" smtClean="0">
                          <a:latin typeface="Perpetua"/>
                        </a:rPr>
                        <a:t> by the family</a:t>
                      </a:r>
                      <a:endParaRPr lang="en-US" sz="1800" dirty="0">
                        <a:latin typeface="Perpetu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Looking at Self-Concept</a:t>
            </a:r>
            <a:endParaRPr lang="ja-JP" altLang="en-US" dirty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Development of Self-Concept</a:t>
            </a:r>
          </a:p>
          <a:p>
            <a:pPr lvl="1"/>
            <a:r>
              <a:rPr lang="en-US" altLang="ja-JP" smtClean="0"/>
              <a:t>The First Year</a:t>
            </a:r>
          </a:p>
          <a:p>
            <a:pPr lvl="1"/>
            <a:r>
              <a:rPr lang="en-US" altLang="ja-JP" smtClean="0"/>
              <a:t>The Second Year</a:t>
            </a:r>
          </a:p>
          <a:p>
            <a:pPr lvl="1"/>
            <a:r>
              <a:rPr lang="en-US" altLang="ja-JP" smtClean="0"/>
              <a:t>Older Preschoolers</a:t>
            </a:r>
          </a:p>
          <a:p>
            <a:pPr lvl="1"/>
            <a:r>
              <a:rPr lang="en-US" altLang="ja-JP" smtClean="0"/>
              <a:t>Early School-Agers</a:t>
            </a:r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81000"/>
            <a:ext cx="8915400" cy="884238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charset="0"/>
              </a:rPr>
              <a:t>Figure 13-8: Self-Concept Development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41988" name="Picture 3" descr="120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1752600"/>
            <a:ext cx="3746500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Looking at Self-Esteem</a:t>
            </a:r>
            <a:endParaRPr lang="ja-JP" altLang="en-US" dirty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The Origins of Self-Esteem</a:t>
            </a:r>
          </a:p>
          <a:p>
            <a:r>
              <a:rPr lang="en-US" altLang="ja-JP" smtClean="0"/>
              <a:t>Self-Esteem High/Low, Helpful or Not?</a:t>
            </a:r>
          </a:p>
          <a:p>
            <a:r>
              <a:rPr lang="en-US" altLang="ja-JP" smtClean="0"/>
              <a:t>Families and Schools That Build Self-Esteem</a:t>
            </a:r>
          </a:p>
          <a:p>
            <a:r>
              <a:rPr lang="en-US" altLang="ja-JP" smtClean="0"/>
              <a:t>Sex-Role Identity and Self-Esteem</a:t>
            </a:r>
          </a:p>
          <a:p>
            <a:r>
              <a:rPr lang="en-US" altLang="ja-JP" smtClean="0"/>
              <a:t>Racial/Ethnic Identity and Self-Esteem</a:t>
            </a:r>
          </a:p>
          <a:p>
            <a:pPr lvl="1"/>
            <a:r>
              <a:rPr lang="en-US" altLang="ja-JP" smtClean="0"/>
              <a:t>Independence or Interdependence?</a:t>
            </a:r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Observing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Self-Concept and Self-Esteem</a:t>
            </a:r>
            <a:endParaRPr lang="ja-JP" altLang="en-US" dirty="0"/>
          </a:p>
        </p:txBody>
      </p:sp>
      <p:sp>
        <p:nvSpPr>
          <p:cNvPr id="46083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914400" y="2286000"/>
            <a:ext cx="3749040" cy="3429000"/>
          </a:xfrm>
        </p:spPr>
        <p:txBody>
          <a:bodyPr/>
          <a:lstStyle/>
          <a:p>
            <a:r>
              <a:rPr lang="en-US" altLang="ja-JP" dirty="0" smtClean="0"/>
              <a:t>Separation</a:t>
            </a:r>
          </a:p>
          <a:p>
            <a:r>
              <a:rPr lang="en-US" altLang="ja-JP" dirty="0" smtClean="0"/>
              <a:t>Self-Care</a:t>
            </a:r>
          </a:p>
          <a:p>
            <a:r>
              <a:rPr lang="en-US" altLang="ja-JP" dirty="0" smtClean="0"/>
              <a:t>Physical</a:t>
            </a:r>
          </a:p>
          <a:p>
            <a:r>
              <a:rPr lang="en-US" altLang="ja-JP" dirty="0" smtClean="0"/>
              <a:t>Social</a:t>
            </a:r>
          </a:p>
          <a:p>
            <a:r>
              <a:rPr lang="en-US" altLang="ja-JP" dirty="0" smtClean="0"/>
              <a:t>Emotional</a:t>
            </a:r>
          </a:p>
          <a:p>
            <a:r>
              <a:rPr lang="en-US" altLang="ja-JP" dirty="0" smtClean="0"/>
              <a:t>Speech and Language</a:t>
            </a:r>
          </a:p>
          <a:p>
            <a:pPr lvl="1"/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876800" y="2286000"/>
            <a:ext cx="3749040" cy="3429000"/>
          </a:xfrm>
        </p:spPr>
        <p:txBody>
          <a:bodyPr/>
          <a:lstStyle/>
          <a:p>
            <a:r>
              <a:rPr lang="en-US" altLang="ja-JP" dirty="0" smtClean="0"/>
              <a:t>Memory and Attention Span</a:t>
            </a:r>
          </a:p>
          <a:p>
            <a:r>
              <a:rPr lang="en-US" altLang="ja-JP" dirty="0" smtClean="0"/>
              <a:t>Cognitive</a:t>
            </a:r>
          </a:p>
          <a:p>
            <a:r>
              <a:rPr lang="en-US" altLang="ja-JP" dirty="0" smtClean="0"/>
              <a:t>Creativity</a:t>
            </a:r>
          </a:p>
          <a:p>
            <a:r>
              <a:rPr lang="en-US" altLang="ja-JP" dirty="0" smtClean="0"/>
              <a:t>Literacy</a:t>
            </a:r>
          </a:p>
          <a:p>
            <a:r>
              <a:rPr lang="en-US" altLang="ja-JP" dirty="0" smtClean="0"/>
              <a:t>Adjustment to a New Setting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76400"/>
            <a:ext cx="7772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ja-JP" sz="3000" dirty="0">
                <a:latin typeface="Perpetua"/>
                <a:ea typeface="Perpetua"/>
                <a:cs typeface="+mn-cs"/>
              </a:rPr>
              <a:t>Self-Esteem Revealed in Developmental Domains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Helping All Children with Self-Esteem</a:t>
            </a:r>
            <a:endParaRPr lang="ja-JP" altLang="en-US" dirty="0"/>
          </a:p>
        </p:txBody>
      </p:sp>
      <p:sp>
        <p:nvSpPr>
          <p:cNvPr id="48132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Culture, Race, and Self-Esteem</a:t>
            </a:r>
          </a:p>
          <a:p>
            <a:r>
              <a:rPr lang="en-US" smtClean="0"/>
              <a:t>Disabilities and Self-Esteem</a:t>
            </a:r>
          </a:p>
          <a:p>
            <a:r>
              <a:rPr lang="en-US" smtClean="0"/>
              <a:t>Child Maltreatment and Self-Esteem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Documentation for Child Abuse Suspicions (Slide 1 of 8)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Neglect: withholding of basic survival needs</a:t>
            </a:r>
          </a:p>
          <a:p>
            <a:r>
              <a:rPr lang="en-US" dirty="0" smtClean="0"/>
              <a:t>Physical Abuse: any </a:t>
            </a:r>
            <a:r>
              <a:rPr lang="en-US" dirty="0" err="1" smtClean="0"/>
              <a:t>nonaccidental</a:t>
            </a:r>
            <a:r>
              <a:rPr lang="en-US" dirty="0" smtClean="0"/>
              <a:t> physical injury</a:t>
            </a:r>
          </a:p>
          <a:p>
            <a:r>
              <a:rPr lang="en-US" dirty="0" smtClean="0"/>
              <a:t>Sexual Abuse: sexually explicit conduct with a minor</a:t>
            </a:r>
          </a:p>
          <a:p>
            <a:r>
              <a:rPr lang="en-US" dirty="0" smtClean="0"/>
              <a:t>Emotional Maltreatment: psychological damage from blaming, belittling, or rejecting</a:t>
            </a:r>
          </a:p>
          <a:p>
            <a:r>
              <a:rPr lang="en-US" dirty="0" smtClean="0"/>
              <a:t>Mandated reporters:  individuals who by law must report suspicions of child abuse to specified agencies</a:t>
            </a:r>
          </a:p>
          <a:p>
            <a:r>
              <a:rPr lang="en-US" dirty="0" smtClean="0"/>
              <a:t>The Abusers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Documentation for Child Abuse Suspicions (Slide 2 of 8)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Responsibilities of Early Childhood Professionals to Prevent Child Abuse</a:t>
            </a:r>
          </a:p>
          <a:p>
            <a:pPr lvl="1"/>
            <a:r>
              <a:rPr lang="en-US" smtClean="0"/>
              <a:t>Early childhood programs should employ an adequate number of qualified staff to work with children and to provide adequate supervision of program staff and volunteers</a:t>
            </a:r>
          </a:p>
          <a:p>
            <a:pPr lvl="1"/>
            <a:r>
              <a:rPr lang="en-US" smtClean="0"/>
              <a:t>The program environment should be designed to reduce the possibility of private, hidden locations in which abuse may occur</a:t>
            </a:r>
          </a:p>
          <a:p>
            <a:pPr lvl="1"/>
            <a:r>
              <a:rPr lang="en-US" smtClean="0"/>
              <a:t>All program staff, substitutes, and volunteers should receive preservice orientation and refresher training at regular intervals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Documentation for Child Abuse Suspicions (Slide 3 of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Responsibilities of Early Childhood Professionals to Prevent Child Abuse, cont.</a:t>
            </a:r>
          </a:p>
          <a:p>
            <a:pPr lvl="1"/>
            <a:r>
              <a:rPr lang="en-US" dirty="0" smtClean="0"/>
              <a:t>Centers, schools, and homes should have clear policies and procedures for maintaining a safe, secure environment</a:t>
            </a:r>
          </a:p>
          <a:p>
            <a:pPr lvl="1"/>
            <a:r>
              <a:rPr lang="en-US" dirty="0" smtClean="0"/>
              <a:t>Teachers and caregivers should be supervised by qualified personnel on an ongoing basis, and parents should be encouraged to spend time in the program</a:t>
            </a:r>
          </a:p>
          <a:p>
            <a:pPr lvl="1"/>
            <a:r>
              <a:rPr lang="en-US" dirty="0" smtClean="0"/>
              <a:t>Programs should not institute </a:t>
            </a:r>
            <a:r>
              <a:rPr lang="en-US" altLang="ja-JP" dirty="0" smtClean="0"/>
              <a:t>“</a:t>
            </a:r>
            <a:r>
              <a:rPr lang="en-US" dirty="0" smtClean="0"/>
              <a:t>no-touch policies</a:t>
            </a:r>
            <a:r>
              <a:rPr lang="en-US" altLang="ja-JP" dirty="0" smtClean="0"/>
              <a:t>”</a:t>
            </a:r>
            <a:r>
              <a:rPr lang="en-US" dirty="0" smtClean="0"/>
              <a:t> to reduce the risk of abuse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Documentation for Child Abuse Suspicions (Slide 4 of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Physical and Behavioral Indicators of Abuse</a:t>
            </a:r>
          </a:p>
          <a:p>
            <a:pPr lvl="1"/>
            <a:r>
              <a:rPr lang="en-US" smtClean="0"/>
              <a:t>Reasonable Cause to Suspect</a:t>
            </a:r>
          </a:p>
          <a:p>
            <a:pPr lvl="1"/>
            <a:r>
              <a:rPr lang="en-US" smtClean="0"/>
              <a:t>The Childs Appearance</a:t>
            </a:r>
          </a:p>
          <a:p>
            <a:pPr lvl="1"/>
            <a:r>
              <a:rPr lang="en-US" smtClean="0"/>
              <a:t>Behavior Indicators</a:t>
            </a:r>
          </a:p>
          <a:p>
            <a:pPr lvl="1"/>
            <a:r>
              <a:rPr lang="en-US" smtClean="0"/>
              <a:t>The Child’s Description or Disclosure</a:t>
            </a:r>
          </a:p>
          <a:p>
            <a:pPr lvl="1"/>
            <a:r>
              <a:rPr lang="en-US" smtClean="0"/>
              <a:t>Circumstantial Evidence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Documentation for Child Abuse Suspicions (Slide 5 of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Teachers as Reporters</a:t>
            </a:r>
          </a:p>
          <a:p>
            <a:pPr lvl="1"/>
            <a:r>
              <a:rPr lang="en-US" smtClean="0"/>
              <a:t>Teachers are more likely to report physical abuse than emotional abuse or neglect</a:t>
            </a:r>
          </a:p>
          <a:p>
            <a:pPr lvl="1"/>
            <a:r>
              <a:rPr lang="en-US" smtClean="0"/>
              <a:t>Teachers tend to delay reporting until they feel they have sufficient evidence</a:t>
            </a:r>
          </a:p>
          <a:p>
            <a:pPr lvl="1"/>
            <a:r>
              <a:rPr lang="en-US" smtClean="0"/>
              <a:t>Boys are more frequently the subject of substantiated abuse</a:t>
            </a:r>
          </a:p>
          <a:p>
            <a:pPr lvl="1"/>
            <a:r>
              <a:rPr lang="en-US" smtClean="0"/>
              <a:t>Lower socioeconomic groups are more likely to be reported</a:t>
            </a:r>
          </a:p>
          <a:p>
            <a:pPr lvl="1"/>
            <a:r>
              <a:rPr lang="en-US" smtClean="0"/>
              <a:t>The quality of the relationship with the child and family influenced the willingness to report</a:t>
            </a:r>
          </a:p>
          <a:p>
            <a:pPr lvl="1"/>
            <a:r>
              <a:rPr lang="en-US" smtClean="0"/>
              <a:t>Male teachers are less tolerant of abuse and neglect, and report more frequently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Documentation for Child Abuse Suspicions (Slide 6 of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Teachers as Reporters, cont.</a:t>
            </a:r>
          </a:p>
          <a:p>
            <a:pPr lvl="1"/>
            <a:r>
              <a:rPr lang="en-US" smtClean="0"/>
              <a:t>Experienced teachers are more likely to report</a:t>
            </a:r>
          </a:p>
          <a:p>
            <a:pPr lvl="1"/>
            <a:r>
              <a:rPr lang="en-US" smtClean="0"/>
              <a:t>Teachers</a:t>
            </a:r>
            <a:r>
              <a:rPr lang="ja-JP" altLang="en-US" smtClean="0"/>
              <a:t>’</a:t>
            </a:r>
            <a:r>
              <a:rPr lang="en-US" smtClean="0"/>
              <a:t> knowledge of indicators and reporting procedures were often inadequate</a:t>
            </a:r>
          </a:p>
          <a:p>
            <a:pPr lvl="1"/>
            <a:r>
              <a:rPr lang="en-US" smtClean="0"/>
              <a:t>Fear of the negative consequences may prevent or delay reporting</a:t>
            </a:r>
          </a:p>
          <a:p>
            <a:pPr lvl="1"/>
            <a:r>
              <a:rPr lang="en-US" smtClean="0"/>
              <a:t>The role of the school principal is influential in reporting or not</a:t>
            </a:r>
          </a:p>
          <a:p>
            <a:pPr lvl="1"/>
            <a:r>
              <a:rPr lang="en-US" smtClean="0"/>
              <a:t>Teacher Support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Documentation for Child Abuse Suspicions (Slide 7 of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Recording Any Indicators of Maltreatment</a:t>
            </a:r>
          </a:p>
          <a:p>
            <a:pPr lvl="1"/>
            <a:r>
              <a:rPr lang="en-US" smtClean="0"/>
              <a:t>Anecdotal Record</a:t>
            </a:r>
          </a:p>
          <a:p>
            <a:r>
              <a:rPr lang="en-US" smtClean="0"/>
              <a:t>Next Steps</a:t>
            </a:r>
          </a:p>
          <a:p>
            <a:pPr lvl="1"/>
            <a:r>
              <a:rPr lang="en-US" smtClean="0"/>
              <a:t>Legal Process of Reporting</a:t>
            </a:r>
          </a:p>
          <a:p>
            <a:pPr lvl="1"/>
            <a:r>
              <a:rPr lang="en-US" smtClean="0"/>
              <a:t>When the Hotline or Law Enforcement Agency Is Called</a:t>
            </a:r>
          </a:p>
          <a:p>
            <a:pPr lvl="1"/>
            <a:r>
              <a:rPr lang="en-US" smtClean="0"/>
              <a:t>Do Not Discuss Suspicions with the Family or the Child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Documentation for Child Abuse Suspicions (Slide 8 of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Diversity and Child Abuse</a:t>
            </a:r>
          </a:p>
          <a:p>
            <a:pPr lvl="1"/>
            <a:r>
              <a:rPr lang="en-US" dirty="0" smtClean="0"/>
              <a:t>Cultural Differences</a:t>
            </a:r>
          </a:p>
          <a:p>
            <a:pPr lvl="1"/>
            <a:r>
              <a:rPr lang="en-US" dirty="0" smtClean="0"/>
              <a:t>Different Abilities</a:t>
            </a:r>
          </a:p>
          <a:p>
            <a:pPr lvl="1"/>
            <a:r>
              <a:rPr lang="en-US" dirty="0" smtClean="0"/>
              <a:t>What to Do with It</a:t>
            </a:r>
          </a:p>
          <a:p>
            <a:pPr lvl="2"/>
            <a:r>
              <a:rPr lang="en-US" dirty="0" smtClean="0"/>
              <a:t>Notes: Anecdotal recordings, once acted upon, should be filed according to program policies – usually in a confidential file with the administrator</a:t>
            </a:r>
          </a:p>
          <a:p>
            <a:pPr lvl="2"/>
            <a:r>
              <a:rPr lang="en-US" dirty="0" smtClean="0"/>
              <a:t>Report: An official report (see Figure 12-4) is filled out and filed; a copy should be kept along with the notes above in the confidential file</a:t>
            </a:r>
          </a:p>
          <a:p>
            <a:pPr lvl="1"/>
            <a:r>
              <a:rPr lang="en-US" dirty="0" smtClean="0"/>
              <a:t>Using Technology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Cengage Template</Template>
  <TotalTime>486</TotalTime>
  <Words>925</Words>
  <Application>Microsoft Macintosh PowerPoint</Application>
  <PresentationFormat>On-screen Show (4:3)</PresentationFormat>
  <Paragraphs>119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Chapter 13</vt:lpstr>
      <vt:lpstr>Using Documentation for Child Abuse Suspicions (Slide 1 of 8)</vt:lpstr>
      <vt:lpstr>Using Documentation for Child Abuse Suspicions (Slide 2 of 8)</vt:lpstr>
      <vt:lpstr>Using Documentation for Child Abuse Suspicions (Slide 3 of 8)</vt:lpstr>
      <vt:lpstr>Using Documentation for Child Abuse Suspicions (Slide 4 of 8)</vt:lpstr>
      <vt:lpstr>Using Documentation for Child Abuse Suspicions (Slide 5 of 8)</vt:lpstr>
      <vt:lpstr>Using Documentation for Child Abuse Suspicions (Slide 6 of 8)</vt:lpstr>
      <vt:lpstr>Using Documentation for Child Abuse Suspicions (Slide 7 of 8)</vt:lpstr>
      <vt:lpstr>Using Documentation for Child Abuse Suspicions (Slide 8 of 8)</vt:lpstr>
      <vt:lpstr>Table 13-1: Method Recap</vt:lpstr>
      <vt:lpstr>Looking at Self-Concept</vt:lpstr>
      <vt:lpstr>Figure 13-8: Self-Concept Development</vt:lpstr>
      <vt:lpstr>Looking at Self-Esteem</vt:lpstr>
      <vt:lpstr>Observing Self-Concept and Self-Esteem</vt:lpstr>
      <vt:lpstr>Helping All Children with Self-Esteem</vt:lpstr>
    </vt:vector>
  </TitlesOfParts>
  <Company>Delmar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Ingrid Benson</cp:lastModifiedBy>
  <cp:revision>86</cp:revision>
  <cp:lastPrinted>2007-05-11T15:39:37Z</cp:lastPrinted>
  <dcterms:created xsi:type="dcterms:W3CDTF">2005-01-26T18:05:17Z</dcterms:created>
  <dcterms:modified xsi:type="dcterms:W3CDTF">2015-12-06T21:02:48Z</dcterms:modified>
</cp:coreProperties>
</file>