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6"/>
  </p:notesMasterIdLst>
  <p:handoutMasterIdLst>
    <p:handoutMasterId r:id="rId17"/>
  </p:handoutMasterIdLst>
  <p:sldIdLst>
    <p:sldId id="268" r:id="rId2"/>
    <p:sldId id="271" r:id="rId3"/>
    <p:sldId id="257" r:id="rId4"/>
    <p:sldId id="258" r:id="rId5"/>
    <p:sldId id="259" r:id="rId6"/>
    <p:sldId id="266" r:id="rId7"/>
    <p:sldId id="260" r:id="rId8"/>
    <p:sldId id="262" r:id="rId9"/>
    <p:sldId id="261" r:id="rId10"/>
    <p:sldId id="263" r:id="rId11"/>
    <p:sldId id="267" r:id="rId12"/>
    <p:sldId id="264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rley, Drew" initials="K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6" autoAdjust="0"/>
    <p:restoredTop sz="94737" autoAdjust="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16T13:35:22.506" idx="2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F85F05-6102-354F-85FE-2E38CBEDFDF8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99644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13D6A3F7-A653-2C4B-B201-8B016200E5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17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802BFC-F857-4540-87F7-22D4EFA1B6B5}" type="slidenum">
              <a:rPr lang="en-US">
                <a:latin typeface="Perpetua"/>
                <a:ea typeface="MS PGothic" charset="0"/>
              </a:rPr>
              <a:pPr/>
              <a:t>3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30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1C1D4A-30A8-1440-AE94-E7604D24DEDF}" type="slidenum">
              <a:rPr lang="en-US">
                <a:latin typeface="Perpetua"/>
                <a:ea typeface="MS PGothic" charset="0"/>
              </a:rPr>
              <a:pPr/>
              <a:t>14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7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72704F-77E2-9440-B0FB-096011FA0ECE}" type="slidenum">
              <a:rPr lang="en-US">
                <a:latin typeface="Perpetua"/>
                <a:ea typeface="MS PGothic" charset="0"/>
              </a:rPr>
              <a:pPr/>
              <a:t>4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58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449C2F-87D4-4A49-80EB-1FAC567389A5}" type="slidenum">
              <a:rPr lang="en-US">
                <a:latin typeface="Perpetua"/>
                <a:ea typeface="MS PGothic" charset="0"/>
              </a:rPr>
              <a:pPr/>
              <a:t>5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32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746346-A103-0942-BD6D-84A140CA7731}" type="slidenum">
              <a:rPr lang="en-US">
                <a:latin typeface="Perpetua"/>
                <a:ea typeface="MS PGothic" charset="0"/>
              </a:rPr>
              <a:pPr/>
              <a:t>7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1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F0874B-8CFD-3348-A234-63B8E8E29439}" type="slidenum">
              <a:rPr lang="en-US">
                <a:latin typeface="Perpetua"/>
                <a:ea typeface="MS PGothic" charset="0"/>
              </a:rPr>
              <a:pPr/>
              <a:t>8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DEA0EE-AD68-AB4D-ACFC-EEEA4F2E0F37}" type="slidenum">
              <a:rPr lang="en-US">
                <a:latin typeface="Perpetua"/>
                <a:ea typeface="MS PGothic" charset="0"/>
              </a:rPr>
              <a:pPr/>
              <a:t>9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Figure 2-5:  The Reflective Journal is like a mirror.</a:t>
            </a:r>
          </a:p>
        </p:txBody>
      </p:sp>
    </p:spTree>
    <p:extLst>
      <p:ext uri="{BB962C8B-B14F-4D97-AF65-F5344CB8AC3E}">
        <p14:creationId xmlns:p14="http://schemas.microsoft.com/office/powerpoint/2010/main" val="423951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6A9CE5-1554-BB42-8325-F56ED62976A7}" type="slidenum">
              <a:rPr lang="en-US">
                <a:latin typeface="Perpetua"/>
                <a:ea typeface="MS PGothic" charset="0"/>
              </a:rPr>
              <a:pPr/>
              <a:t>10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82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38CD98-3FF8-6A4D-AF8E-6E707AFE4009}" type="slidenum">
              <a:rPr lang="en-US">
                <a:latin typeface="Perpetua"/>
                <a:ea typeface="MS PGothic" charset="0"/>
              </a:rPr>
              <a:pPr/>
              <a:t>12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91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F1F094-C0E6-B54A-AFC0-00EDD5BE428D}" type="slidenum">
              <a:rPr lang="en-US">
                <a:latin typeface="Perpetua"/>
                <a:ea typeface="MS PGothic" charset="0"/>
              </a:rPr>
              <a:pPr/>
              <a:t>13</a:t>
            </a:fld>
            <a:endParaRPr lang="en-US" dirty="0">
              <a:latin typeface="Perpetua"/>
              <a:ea typeface="MS PGothic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4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9F1F70A-E320-764B-89D3-CCC30911FB48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07803-6CDF-CD43-BC39-15EB40A89C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5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7FABB384-16B2-9644-8088-D6738F4B1727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818B4-02F4-7445-B16D-CB286F9983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8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138570CF-90E1-C54D-922F-0D1ABD037225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9C59D-1955-084D-8F28-BF6024FE06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B5F80EE-8390-1C48-90CA-D81C49D0C735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42F4A-5DAF-9B46-8158-C3DD8E0154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5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C1343B3E-66DF-E14E-AB5B-45C884409952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885232B-8211-C742-A3A2-5162FACC1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73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3EB9799D-B1B8-F14C-B043-0B187C67EE09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20A6-BC5E-F74A-A161-CFBEC83BE9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5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431E9A2E-8B58-474C-919D-B513EEA1F13E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46DBE-BC5D-D946-A1D2-83404CB2E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7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2CD5FEBA-C5D9-C349-9699-DD72E15122F0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004C9-2364-7C4B-91E0-EA49CD2F8C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9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77A119E8-69CA-A547-A34E-CB7817682AAB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A4CA-F07C-D540-AE01-45F9340349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A3E1898-DAFC-4643-8FE7-350C9C78D616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FF577-FF6D-4F47-ABEC-8A5DC7AE4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74410CC0-E2E6-A44B-929D-A9EAD6DB51BF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34D7712-50F5-B84C-9EE9-9CDE5ACEA3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9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D2CE7236-33ED-C54F-8650-22AB9BA51835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B13F9A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charset="0"/>
                <a:cs typeface="Perpetua"/>
              </a:defRPr>
            </a:lvl1pPr>
          </a:lstStyle>
          <a:p>
            <a:fld id="{260CA431-00C6-0C4E-9085-63238919F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MS PGothic" pitchFamily="34" charset="-128"/>
          <a:cs typeface="MS PGothic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MS PGothic" pitchFamily="34" charset="-128"/>
          <a:cs typeface="MS PGothic" charset="0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MS PGothic" pitchFamily="34" charset="-128"/>
          <a:cs typeface="MS PGothic" charset="0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MS PGothic" pitchFamily="34" charset="-128"/>
          <a:cs typeface="MS PGothic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MS PGothic" pitchFamily="34" charset="-128"/>
          <a:cs typeface="MS PGothic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Using the Class List Log to Look at Separation and School Adjustment</a:t>
            </a:r>
            <a:endParaRPr lang="en-US" dirty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Using the Reflective Journal </a:t>
            </a:r>
            <a:br>
              <a:rPr lang="en-US" altLang="ja-JP" dirty="0"/>
            </a:br>
            <a:r>
              <a:rPr lang="en-US" altLang="ja-JP" dirty="0"/>
              <a:t>(Slide 3 of 3)</a:t>
            </a:r>
            <a:endParaRPr lang="ja-JP" alt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Home Visitation Programs</a:t>
            </a:r>
          </a:p>
          <a:p>
            <a:r>
              <a:rPr lang="en-US" altLang="ja-JP"/>
              <a:t>How to Find the Time</a:t>
            </a:r>
          </a:p>
          <a:p>
            <a:pPr lvl="1"/>
            <a:r>
              <a:rPr lang="en-US" altLang="ja-JP"/>
              <a:t>Using Technology</a:t>
            </a:r>
          </a:p>
          <a:p>
            <a:r>
              <a:rPr lang="en-US" altLang="ja-JP"/>
              <a:t>What to Do with the Reflective Journal</a:t>
            </a:r>
          </a:p>
          <a:p>
            <a:pPr lvl="1"/>
            <a:r>
              <a:rPr lang="en-US" altLang="ja-JP"/>
              <a:t>Kept secure and private</a:t>
            </a:r>
          </a:p>
          <a:p>
            <a:pPr lvl="1"/>
            <a:r>
              <a:rPr lang="en-US" altLang="ja-JP"/>
              <a:t>Used as an emotional release</a:t>
            </a:r>
          </a:p>
          <a:p>
            <a:pPr lvl="1"/>
            <a:r>
              <a:rPr lang="en-US" altLang="ja-JP"/>
              <a:t>Used to measure professional development</a:t>
            </a:r>
          </a:p>
          <a:p>
            <a:pPr lvl="1"/>
            <a:r>
              <a:rPr lang="en-US" altLang="ja-JP"/>
              <a:t>Used to explore questions</a:t>
            </a:r>
          </a:p>
          <a:p>
            <a:pPr lvl="1"/>
            <a:r>
              <a:rPr lang="en-US" altLang="ja-JP"/>
              <a:t>Reviewed at intervals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Separation and School Adjustment (Slide 1 of 2)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Attachment</a:t>
            </a:r>
          </a:p>
          <a:p>
            <a:r>
              <a:rPr lang="en-US"/>
              <a:t>Stranger anxiety</a:t>
            </a:r>
          </a:p>
          <a:p>
            <a:r>
              <a:rPr lang="en-US"/>
              <a:t>Separation anxiety</a:t>
            </a:r>
          </a:p>
          <a:p>
            <a:r>
              <a:rPr lang="en-US"/>
              <a:t>Good-bye rituals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Separation and School Adjustment (Slide 2 of 2)</a:t>
            </a:r>
            <a:endParaRPr lang="ja-JP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Preparation for Entering Programs or School</a:t>
            </a:r>
          </a:p>
          <a:p>
            <a:pPr lvl="1"/>
            <a:r>
              <a:rPr lang="en-US" altLang="ja-JP" dirty="0"/>
              <a:t>Information Gathering Prior to the First Day</a:t>
            </a:r>
          </a:p>
          <a:p>
            <a:pPr lvl="1"/>
            <a:r>
              <a:rPr lang="en-US" altLang="ja-JP" dirty="0"/>
              <a:t>Personal Meetings</a:t>
            </a:r>
          </a:p>
          <a:p>
            <a:pPr lvl="1"/>
            <a:r>
              <a:rPr lang="en-US" altLang="ja-JP" dirty="0"/>
              <a:t>Visit to the Home</a:t>
            </a:r>
          </a:p>
          <a:p>
            <a:pPr lvl="1"/>
            <a:r>
              <a:rPr lang="en-US" altLang="ja-JP" dirty="0"/>
              <a:t>Visit to the Program or School</a:t>
            </a:r>
          </a:p>
          <a:p>
            <a:pPr lvl="1"/>
            <a:r>
              <a:rPr lang="en-US" altLang="ja-JP" dirty="0"/>
              <a:t>Formal Family Orientation</a:t>
            </a:r>
          </a:p>
          <a:p>
            <a:pPr lvl="1"/>
            <a:r>
              <a:rPr lang="en-US" altLang="ja-JP" dirty="0"/>
              <a:t>Transitions for Infants</a:t>
            </a:r>
          </a:p>
          <a:p>
            <a:r>
              <a:rPr lang="en-US" altLang="ja-JP" dirty="0"/>
              <a:t>Working with Families for Arrivals and Departures</a:t>
            </a:r>
          </a:p>
          <a:p>
            <a:r>
              <a:rPr lang="en-US" altLang="ja-JP" dirty="0"/>
              <a:t>Primary School Arrivals and Departures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All Children with School Adjustment (Slide 1 of 2)</a:t>
            </a:r>
            <a:endParaRPr lang="ja-JP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Separation Anxiety and Difficulties</a:t>
            </a:r>
          </a:p>
          <a:p>
            <a:pPr lvl="1"/>
            <a:r>
              <a:rPr lang="en-US" altLang="ja-JP" dirty="0"/>
              <a:t>Separation Anxiety Warning Signs</a:t>
            </a:r>
          </a:p>
          <a:p>
            <a:pPr lvl="2"/>
            <a:r>
              <a:rPr lang="en-US" altLang="ja-JP" dirty="0"/>
              <a:t>Eating</a:t>
            </a:r>
          </a:p>
          <a:p>
            <a:pPr lvl="2"/>
            <a:r>
              <a:rPr lang="en-US" altLang="ja-JP" dirty="0"/>
              <a:t>Sleeping</a:t>
            </a:r>
          </a:p>
          <a:p>
            <a:pPr lvl="2"/>
            <a:r>
              <a:rPr lang="en-US" altLang="ja-JP" dirty="0"/>
              <a:t>Toileting</a:t>
            </a:r>
          </a:p>
          <a:p>
            <a:pPr lvl="2"/>
            <a:r>
              <a:rPr lang="en-US" altLang="ja-JP" dirty="0"/>
              <a:t>Participation</a:t>
            </a:r>
          </a:p>
          <a:p>
            <a:pPr lvl="2"/>
            <a:r>
              <a:rPr lang="en-US" altLang="ja-JP" dirty="0"/>
              <a:t>Social interactions</a:t>
            </a:r>
          </a:p>
          <a:p>
            <a:pPr lvl="2"/>
            <a:r>
              <a:rPr lang="en-US" altLang="ja-JP" dirty="0"/>
              <a:t>Acting out</a:t>
            </a:r>
          </a:p>
          <a:p>
            <a:r>
              <a:rPr lang="en-US" altLang="ja-JP" dirty="0"/>
              <a:t>Permanent Departures and Good-Byes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All Children with School Adjustment (Slide 2 of 2)</a:t>
            </a:r>
            <a:endParaRPr lang="ja-JP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Children with Special Needs</a:t>
            </a:r>
          </a:p>
          <a:p>
            <a:pPr lvl="1"/>
            <a:r>
              <a:rPr lang="en-US" altLang="ja-JP" dirty="0"/>
              <a:t>IFSP</a:t>
            </a:r>
          </a:p>
          <a:p>
            <a:pPr lvl="1"/>
            <a:r>
              <a:rPr lang="en-US" altLang="ja-JP" dirty="0"/>
              <a:t>IEP</a:t>
            </a:r>
          </a:p>
          <a:p>
            <a:pPr lvl="1"/>
            <a:r>
              <a:rPr lang="en-US" altLang="ja-JP" dirty="0"/>
              <a:t>Least restrictive environment</a:t>
            </a:r>
          </a:p>
          <a:p>
            <a:r>
              <a:rPr lang="en-US" altLang="ja-JP" dirty="0"/>
              <a:t>Diverse Cultures</a:t>
            </a:r>
          </a:p>
          <a:p>
            <a:pPr lvl="1"/>
            <a:r>
              <a:rPr lang="en-US" altLang="ja-JP" dirty="0"/>
              <a:t>Culturally competent</a:t>
            </a:r>
          </a:p>
          <a:p>
            <a:pPr lvl="1"/>
            <a:r>
              <a:rPr lang="en-US" altLang="ja-JP" dirty="0"/>
              <a:t>Dual-language learner (DLL)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25562"/>
          </a:xfrm>
        </p:spPr>
        <p:txBody>
          <a:bodyPr/>
          <a:lstStyle/>
          <a:p>
            <a:pPr algn="ctr"/>
            <a:r>
              <a:rPr lang="en-US" dirty="0"/>
              <a:t>Chapter 2</a:t>
            </a:r>
            <a:br>
              <a:rPr lang="en-US" dirty="0"/>
            </a:br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/>
          <a:lstStyle/>
          <a:p>
            <a:r>
              <a:rPr lang="en-US" dirty="0"/>
              <a:t>To identify the characteristics of the Class List Logs as an observational tool.</a:t>
            </a:r>
          </a:p>
          <a:p>
            <a:r>
              <a:rPr lang="en-US" dirty="0"/>
              <a:t>To describe the Reflective Journal and its value.</a:t>
            </a:r>
          </a:p>
          <a:p>
            <a:r>
              <a:rPr lang="en-US" dirty="0"/>
              <a:t>To explain plans to help children and families adjust to school or groups.</a:t>
            </a:r>
          </a:p>
          <a:p>
            <a:r>
              <a:rPr lang="en-US" dirty="0"/>
              <a:t>To identify warning signs of separation difficulties.</a:t>
            </a:r>
          </a:p>
          <a:p>
            <a:r>
              <a:rPr lang="en-US" dirty="0"/>
              <a:t>To examine strategies to include all children in school adjustment.</a:t>
            </a:r>
          </a:p>
        </p:txBody>
      </p:sp>
    </p:spTree>
    <p:extLst>
      <p:ext uri="{BB962C8B-B14F-4D97-AF65-F5344CB8AC3E}">
        <p14:creationId xmlns:p14="http://schemas.microsoft.com/office/powerpoint/2010/main" val="2306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Using the Class List Log  (slide 1 of 3)</a:t>
            </a:r>
            <a:endParaRPr lang="ja-JP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Method or format to record one or more short, important-to-know pieces of information about each child present on that day.</a:t>
            </a:r>
          </a:p>
          <a:p>
            <a:r>
              <a:rPr lang="en-US" altLang="ja-JP"/>
              <a:t>Used for intentional teaching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Figure 2-1: Class List Log Example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  <p:pic>
        <p:nvPicPr>
          <p:cNvPr id="10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49" r="-16849"/>
          <a:stretch>
            <a:fillRect/>
          </a:stretch>
        </p:blipFill>
        <p:spPr bwMode="auto">
          <a:xfrm>
            <a:off x="1295400" y="1752600"/>
            <a:ext cx="621792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Table 2-1: Method Recap</a:t>
            </a:r>
            <a:endParaRPr lang="ja-JP" altLang="en-US" dirty="0"/>
          </a:p>
        </p:txBody>
      </p:sp>
      <p:sp>
        <p:nvSpPr>
          <p:cNvPr id="28675" name="Rectangle 9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The Class List Log is useful to make notes on many different pieces of information, but each Class list Log is for one specific behavior skill for all the children.</a:t>
            </a:r>
          </a:p>
          <a:p>
            <a:endParaRPr lang="ja-JP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882367"/>
              </p:ext>
            </p:extLst>
          </p:nvPr>
        </p:nvGraphicFramePr>
        <p:xfrm>
          <a:off x="762000" y="2819400"/>
          <a:ext cx="7391400" cy="3261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3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Advantages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Disadvantages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7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Is quick and easy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The form becomes</a:t>
                      </a:r>
                      <a:r>
                        <a:rPr lang="en-US" sz="1600" baseline="0" dirty="0">
                          <a:latin typeface="Perpetua"/>
                        </a:rPr>
                        <a:t> outdated as children enter or leave the group</a:t>
                      </a:r>
                      <a:endParaRPr lang="en-US" sz="1600" dirty="0">
                        <a:latin typeface="Perpetua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Records</a:t>
                      </a:r>
                      <a:r>
                        <a:rPr lang="en-US" sz="1600" baseline="0" dirty="0">
                          <a:latin typeface="Perpetua"/>
                        </a:rPr>
                        <a:t> specific information on every child in the group</a:t>
                      </a:r>
                      <a:endParaRPr lang="en-US" sz="1600" dirty="0">
                        <a:latin typeface="Perpetu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Rewriting is time consuming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61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Gives specific,</a:t>
                      </a:r>
                      <a:r>
                        <a:rPr lang="en-US" sz="1600" baseline="0" dirty="0">
                          <a:latin typeface="Perpetua"/>
                        </a:rPr>
                        <a:t> dated, brief, factual information</a:t>
                      </a:r>
                      <a:endParaRPr lang="en-US" sz="1600" dirty="0">
                        <a:latin typeface="Perpetu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Limited information or data is recorded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Can be transferred to other forms of recording as</a:t>
                      </a:r>
                      <a:r>
                        <a:rPr lang="en-US" sz="1600" baseline="0" dirty="0">
                          <a:latin typeface="Perpetua"/>
                        </a:rPr>
                        <a:t> base information</a:t>
                      </a:r>
                      <a:endParaRPr lang="en-US" sz="1600" dirty="0">
                        <a:latin typeface="Perpetu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It must</a:t>
                      </a:r>
                      <a:r>
                        <a:rPr lang="en-US" sz="1600" baseline="0" dirty="0">
                          <a:latin typeface="Perpetua"/>
                        </a:rPr>
                        <a:t> be repeated to be valuable for comparison</a:t>
                      </a:r>
                      <a:endParaRPr lang="en-US" sz="1600" dirty="0">
                        <a:latin typeface="Perpetua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Can be used later for comparison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Perpetua"/>
                        </a:rPr>
                        <a:t>It is not useful for unusual events for which details</a:t>
                      </a:r>
                      <a:r>
                        <a:rPr lang="en-US" sz="1600" baseline="0" dirty="0">
                          <a:latin typeface="Perpetua"/>
                        </a:rPr>
                        <a:t> are important to remember</a:t>
                      </a:r>
                      <a:endParaRPr lang="en-US" sz="1600" dirty="0">
                        <a:latin typeface="Perpetua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Class List Log  (Slide 2 of 3)</a:t>
            </a:r>
            <a:endParaRPr lang="en-US" dirty="0"/>
          </a:p>
        </p:txBody>
      </p:sp>
      <p:sp>
        <p:nvSpPr>
          <p:cNvPr id="29699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Uses</a:t>
            </a:r>
          </a:p>
          <a:p>
            <a:pPr lvl="1"/>
            <a:r>
              <a:rPr lang="en-US"/>
              <a:t>Separation from family</a:t>
            </a:r>
          </a:p>
          <a:p>
            <a:pPr lvl="1"/>
            <a:r>
              <a:rPr lang="en-US"/>
              <a:t>Large or small muscle</a:t>
            </a:r>
          </a:p>
          <a:p>
            <a:pPr lvl="1"/>
            <a:r>
              <a:rPr lang="en-US"/>
              <a:t>Language or literacy</a:t>
            </a:r>
          </a:p>
          <a:p>
            <a:pPr lvl="1"/>
            <a:r>
              <a:rPr lang="en-US"/>
              <a:t>Math, science, art, blocks, or dramatic play</a:t>
            </a:r>
          </a:p>
          <a:p>
            <a:pPr lvl="2"/>
            <a:endParaRPr lang="en-US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altLang="en-US"/>
              <a:t>How to Find the Time</a:t>
            </a:r>
          </a:p>
          <a:p>
            <a:pPr lvl="1"/>
            <a:r>
              <a:rPr lang="en-US" altLang="en-US"/>
              <a:t>Using Tools and Technology</a:t>
            </a:r>
          </a:p>
          <a:p>
            <a:pPr lvl="2"/>
            <a:r>
              <a:rPr lang="en-US" altLang="en-US"/>
              <a:t>Clipboards</a:t>
            </a:r>
          </a:p>
          <a:p>
            <a:pPr lvl="2"/>
            <a:r>
              <a:rPr lang="en-US" altLang="en-US"/>
              <a:t>Index cards</a:t>
            </a:r>
          </a:p>
          <a:p>
            <a:pPr lvl="2"/>
            <a:r>
              <a:rPr lang="en-US" altLang="en-US"/>
              <a:t>Mailing labels</a:t>
            </a:r>
          </a:p>
          <a:p>
            <a:pPr lvl="2"/>
            <a:r>
              <a:rPr lang="en-US" altLang="en-US"/>
              <a:t>Date stamp</a:t>
            </a:r>
          </a:p>
          <a:p>
            <a:pPr lvl="2"/>
            <a:r>
              <a:rPr lang="en-US" altLang="en-US"/>
              <a:t>Tablet or smart phone</a:t>
            </a:r>
          </a:p>
          <a:p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Using the Class List Log  (Slide 3 of 3)</a:t>
            </a:r>
            <a:endParaRPr lang="ja-JP" altLang="en-US" dirty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What to Do With This Information</a:t>
            </a:r>
          </a:p>
          <a:p>
            <a:pPr lvl="1"/>
            <a:r>
              <a:rPr lang="en-US" altLang="ja-JP"/>
              <a:t>Filed in the child’s folder</a:t>
            </a:r>
          </a:p>
          <a:p>
            <a:pPr lvl="1"/>
            <a:r>
              <a:rPr lang="en-US" altLang="ja-JP"/>
              <a:t>Copied and put in each child’s folder</a:t>
            </a:r>
          </a:p>
          <a:p>
            <a:pPr lvl="1"/>
            <a:r>
              <a:rPr lang="en-US" altLang="ja-JP"/>
              <a:t>Transferred to a checklist</a:t>
            </a:r>
          </a:p>
          <a:p>
            <a:pPr lvl="1"/>
            <a:r>
              <a:rPr lang="en-US" altLang="ja-JP"/>
              <a:t>Shared with the family</a:t>
            </a:r>
          </a:p>
          <a:p>
            <a:pPr lvl="1"/>
            <a:r>
              <a:rPr lang="en-US" altLang="ja-JP"/>
              <a:t>Objective, not subjective</a:t>
            </a:r>
          </a:p>
          <a:p>
            <a:pPr lvl="1"/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Using the Reflective Journal </a:t>
            </a:r>
            <a:br>
              <a:rPr lang="en-US" altLang="ja-JP" dirty="0"/>
            </a:br>
            <a:r>
              <a:rPr lang="en-US" altLang="ja-JP" dirty="0"/>
              <a:t>(Slide 1 of 3)</a:t>
            </a:r>
            <a:endParaRPr lang="ja-JP" altLang="en-US" dirty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Reflective journal is a place for recording personal thoughts</a:t>
            </a:r>
          </a:p>
          <a:p>
            <a:r>
              <a:rPr lang="en-US" altLang="ja-JP"/>
              <a:t>Like a diary</a:t>
            </a:r>
          </a:p>
          <a:p>
            <a:r>
              <a:rPr lang="en-US" altLang="ja-JP"/>
              <a:t>Not documentation on children to assess development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Using the Reflective Journal </a:t>
            </a:r>
            <a:br>
              <a:rPr lang="en-US" altLang="ja-JP" dirty="0"/>
            </a:br>
            <a:r>
              <a:rPr lang="en-US" altLang="ja-JP" dirty="0"/>
              <a:t>(Slide 2 of 3)</a:t>
            </a:r>
            <a:endParaRPr lang="ja-JP" altLang="en-US" dirty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External view</a:t>
            </a:r>
          </a:p>
          <a:p>
            <a:r>
              <a:rPr lang="en-US" altLang="ja-JP"/>
              <a:t>Quick check</a:t>
            </a:r>
          </a:p>
          <a:p>
            <a:r>
              <a:rPr lang="en-US" altLang="ja-JP"/>
              <a:t>See changes</a:t>
            </a:r>
          </a:p>
          <a:p>
            <a:r>
              <a:rPr lang="en-US" altLang="ja-JP"/>
              <a:t>Close examination</a:t>
            </a:r>
          </a:p>
          <a:p>
            <a:r>
              <a:rPr lang="en-US" altLang="ja-JP"/>
              <a:t>Make changes</a:t>
            </a:r>
          </a:p>
          <a:p>
            <a:r>
              <a:rPr lang="en-US" altLang="ja-JP"/>
              <a:t>Done repeatedly</a:t>
            </a:r>
          </a:p>
          <a:p>
            <a:r>
              <a:rPr lang="en-US" altLang="ja-JP"/>
              <a:t>Reflection becomes a memory</a:t>
            </a:r>
            <a:endParaRPr lang="ja-JP" altLang="en-US" dirty="0"/>
          </a:p>
        </p:txBody>
      </p:sp>
      <p:pic>
        <p:nvPicPr>
          <p:cNvPr id="32772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" r="1612"/>
          <a:stretch>
            <a:fillRect/>
          </a:stretch>
        </p:blipFill>
        <p:spPr/>
      </p:pic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691</Words>
  <Application>Microsoft Office PowerPoint</Application>
  <PresentationFormat>On-screen Show (4:3)</PresentationFormat>
  <Paragraphs>125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MS PGothic</vt:lpstr>
      <vt:lpstr>Arial</vt:lpstr>
      <vt:lpstr>Calibri</vt:lpstr>
      <vt:lpstr>Franklin Gothic Book</vt:lpstr>
      <vt:lpstr>Perpetua</vt:lpstr>
      <vt:lpstr>Wingdings 2</vt:lpstr>
      <vt:lpstr>Equity</vt:lpstr>
      <vt:lpstr>Chapter 2</vt:lpstr>
      <vt:lpstr>Chapter 2 Learning Objectives</vt:lpstr>
      <vt:lpstr>Using the Class List Log  (slide 1 of 3)</vt:lpstr>
      <vt:lpstr>Figure 2-1: Class List Log Example</vt:lpstr>
      <vt:lpstr>Table 2-1: Method Recap</vt:lpstr>
      <vt:lpstr>Using the Class List Log  (Slide 2 of 3)</vt:lpstr>
      <vt:lpstr>Using the Class List Log  (Slide 3 of 3)</vt:lpstr>
      <vt:lpstr>Using the Reflective Journal  (Slide 1 of 3)</vt:lpstr>
      <vt:lpstr>Using the Reflective Journal  (Slide 2 of 3)</vt:lpstr>
      <vt:lpstr>Using the Reflective Journal  (Slide 3 of 3)</vt:lpstr>
      <vt:lpstr>Looking at Separation and School Adjustment (Slide 1 of 2)</vt:lpstr>
      <vt:lpstr>Looking at Separation and School Adjustment (Slide 2 of 2)</vt:lpstr>
      <vt:lpstr>Helping All Children with School Adjustment (Slide 1 of 2)</vt:lpstr>
      <vt:lpstr>Including All Children with School Adjustment (Slide 2 of 2)</vt:lpstr>
    </vt:vector>
  </TitlesOfParts>
  <Company>Delmar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Denise Marshall-Thomas</cp:lastModifiedBy>
  <cp:revision>90</cp:revision>
  <cp:lastPrinted>2007-05-25T07:18:50Z</cp:lastPrinted>
  <dcterms:created xsi:type="dcterms:W3CDTF">2005-01-26T18:05:17Z</dcterms:created>
  <dcterms:modified xsi:type="dcterms:W3CDTF">2017-08-27T18:16:19Z</dcterms:modified>
</cp:coreProperties>
</file>