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75" r:id="rId4"/>
    <p:sldId id="268" r:id="rId5"/>
    <p:sldId id="269" r:id="rId6"/>
    <p:sldId id="273" r:id="rId7"/>
    <p:sldId id="260" r:id="rId8"/>
    <p:sldId id="259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Perpetua"/>
              </a:defRPr>
            </a:lvl1pPr>
          </a:lstStyle>
          <a:p>
            <a:fld id="{7C7618BD-E1A9-0342-AED0-4D3112B68E7F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Perpetua"/>
              </a:defRPr>
            </a:lvl1pPr>
          </a:lstStyle>
          <a:p>
            <a:fld id="{61792EBF-8EC4-E64F-9741-07F1CDB65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6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65682E0A-0161-5442-89BC-7F3B60852170}" type="slidenum">
              <a:rPr lang="en-US">
                <a:cs typeface="Perpetua"/>
              </a:rPr>
              <a:pPr/>
              <a:t>1</a:t>
            </a:fld>
            <a:endParaRPr lang="en-US" dirty="0">
              <a:cs typeface="Perpetu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707683-5F37-B440-BF21-46E2048DE3BE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971E9-772D-9E46-8464-EAD6458448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8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839CAA-D28D-5F40-9E48-1C92E451832A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6AF28-0D28-A243-BC5F-64A01A9C7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0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BF27A7-B4D9-C845-9E07-4BD5474F2796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64C24-CC11-3B4F-9628-23D460759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3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1B5775-BB7F-5B48-9071-577E98EF82FD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AE27-0811-5748-A358-EC10BEB05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CE6FED-B405-1A4E-8CC6-67028CEE1454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DCD4AF1E-0FD9-7844-91C8-F9C47DA63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92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ADCA-8968-A848-BE4B-5C9F86F8AA88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1C9A8-707F-9842-9385-70AD615C9A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9A453-7F4D-2D4A-9B04-8A24612A3B03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AF5AC-5C70-E44A-A70C-E2F193BB2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8ED75-8C39-6946-9346-5ADEA6B8432D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FA02-243C-AA48-A266-E1379C69E7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7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A5912-711B-364F-80D3-3ED73546DA1F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FFAAB-7631-9B4B-9C12-073C66533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4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1FBA11-3ED9-604E-8CF8-AF32DC433AB8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2A427-A533-C74A-8C1F-06123D1F5D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1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D8417-0543-9A48-B86F-5C85CB2AE9F1}" type="datetimeFigureOut">
              <a:rPr lang="en-US"/>
              <a:pPr/>
              <a:t>8/20/2017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40F83744-4AF8-BC44-B92B-A71A20190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8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Perpetua"/>
              </a:defRPr>
            </a:lvl1pPr>
          </a:lstStyle>
          <a:p>
            <a:fld id="{FFB62933-ADA2-0B4C-9210-C5CF2C81AF4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315F813B-9E07-D84E-9131-CCA82B97C3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  <a:p>
            <a:r>
              <a:rPr lang="en-US" dirty="0"/>
              <a:t>Getting Started</a:t>
            </a:r>
          </a:p>
        </p:txBody>
      </p:sp>
      <p:sp>
        <p:nvSpPr>
          <p:cNvPr id="614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Week by Week:  Plans for Documenting Children’s Development</a:t>
            </a:r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86804"/>
            <a:ext cx="7772400" cy="4685396"/>
          </a:xfrm>
        </p:spPr>
        <p:txBody>
          <a:bodyPr/>
          <a:lstStyle/>
          <a:p>
            <a:r>
              <a:rPr lang="en-US" dirty="0"/>
              <a:t>To understand why teachers should observe their students</a:t>
            </a:r>
          </a:p>
          <a:p>
            <a:r>
              <a:rPr lang="en-US" dirty="0"/>
              <a:t>To identify why it is important to write down (document observations</a:t>
            </a:r>
          </a:p>
          <a:p>
            <a:r>
              <a:rPr lang="en-US" dirty="0"/>
              <a:t>To discuss why it is useful to use different methods to observe and what role you play as an observer.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85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Defining Observe (Observation)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/>
          <a:lstStyle/>
          <a:p>
            <a:r>
              <a:rPr lang="en-US" b="1" dirty="0"/>
              <a:t>Observe – </a:t>
            </a:r>
          </a:p>
          <a:p>
            <a:r>
              <a:rPr lang="en-US" sz="2800" dirty="0"/>
              <a:t>1. The action or process of observing something or someone carefully or in order to gain information.</a:t>
            </a:r>
          </a:p>
          <a:p>
            <a:r>
              <a:rPr lang="en-US" sz="2800" dirty="0"/>
              <a:t>2. A remark, statement, or command based on something one has seen, heard, or noticed.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7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Observe?</a:t>
            </a:r>
            <a:endParaRPr lang="en-US" dirty="0"/>
          </a:p>
        </p:txBody>
      </p:sp>
      <p:sp>
        <p:nvSpPr>
          <p:cNvPr id="717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Safety</a:t>
            </a:r>
          </a:p>
          <a:p>
            <a:r>
              <a:rPr lang="en-US"/>
              <a:t>Physical Health</a:t>
            </a:r>
          </a:p>
          <a:p>
            <a:r>
              <a:rPr lang="en-US"/>
              <a:t>Know the Child</a:t>
            </a:r>
          </a:p>
          <a:p>
            <a:r>
              <a:rPr lang="en-US"/>
              <a:t>Assistance</a:t>
            </a:r>
          </a:p>
          <a:p>
            <a:r>
              <a:rPr lang="en-US"/>
              <a:t>Curriculum Planning to Extend Learning</a:t>
            </a:r>
          </a:p>
          <a:p>
            <a:r>
              <a:rPr lang="en-US"/>
              <a:t>Communication with the Child</a:t>
            </a:r>
            <a:endParaRPr lang="en-US" dirty="0"/>
          </a:p>
        </p:txBody>
      </p:sp>
      <p:sp>
        <p:nvSpPr>
          <p:cNvPr id="7172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Communication with the Family</a:t>
            </a:r>
          </a:p>
          <a:p>
            <a:r>
              <a:rPr lang="en-US"/>
              <a:t>Guidance</a:t>
            </a:r>
          </a:p>
          <a:p>
            <a:r>
              <a:rPr lang="en-US"/>
              <a:t>Measure Progress, Assessment, Evaluation</a:t>
            </a:r>
          </a:p>
          <a:p>
            <a:r>
              <a:rPr lang="en-US"/>
              <a:t>Referral</a:t>
            </a:r>
          </a:p>
          <a:p>
            <a:r>
              <a:rPr lang="en-US"/>
              <a:t>Self-Reflection</a:t>
            </a:r>
          </a:p>
          <a:p>
            <a:r>
              <a:rPr lang="en-US"/>
              <a:t>Accountability</a:t>
            </a:r>
          </a:p>
          <a:p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It Down?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  <a:p>
            <a:r>
              <a:rPr lang="en-US" dirty="0"/>
              <a:t>Compare</a:t>
            </a:r>
          </a:p>
          <a:p>
            <a:r>
              <a:rPr lang="en-US" dirty="0"/>
              <a:t>Amplify Later</a:t>
            </a:r>
          </a:p>
          <a:p>
            <a:r>
              <a:rPr lang="en-US" dirty="0"/>
              <a:t>Catch and Preserve Details</a:t>
            </a:r>
          </a:p>
          <a:p>
            <a:r>
              <a:rPr lang="en-US" dirty="0"/>
              <a:t>Serve as a Literacy Role Model</a:t>
            </a:r>
          </a:p>
          <a:p>
            <a:r>
              <a:rPr lang="en-US" dirty="0"/>
              <a:t>Document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Why, When, and Who  (Slide 1 of 1)</a:t>
            </a:r>
            <a:endParaRPr lang="en-US" dirty="0"/>
          </a:p>
        </p:txBody>
      </p:sp>
      <p:sp>
        <p:nvSpPr>
          <p:cNvPr id="819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Why Use Different Observation  Methods?</a:t>
            </a:r>
          </a:p>
          <a:p>
            <a:pPr lvl="1"/>
            <a:r>
              <a:rPr lang="en-US"/>
              <a:t>Types of Recording Methods</a:t>
            </a:r>
          </a:p>
          <a:p>
            <a:pPr lvl="2"/>
            <a:r>
              <a:rPr lang="en-US"/>
              <a:t>Narrative</a:t>
            </a:r>
          </a:p>
          <a:p>
            <a:pPr lvl="2"/>
            <a:r>
              <a:rPr lang="en-US"/>
              <a:t>Criterion-referenced</a:t>
            </a:r>
          </a:p>
          <a:p>
            <a:pPr lvl="2"/>
            <a:r>
              <a:rPr lang="en-US"/>
              <a:t>Quantitative</a:t>
            </a:r>
          </a:p>
          <a:p>
            <a:pPr lvl="2"/>
            <a:r>
              <a:rPr lang="en-US"/>
              <a:t>Work samples</a:t>
            </a:r>
          </a:p>
          <a:p>
            <a:pPr lvl="1"/>
            <a:r>
              <a:rPr lang="en-US"/>
              <a:t>When to Observe?</a:t>
            </a:r>
          </a:p>
          <a:p>
            <a:pPr lvl="2"/>
            <a:r>
              <a:rPr lang="en-US"/>
              <a:t>Natural setting</a:t>
            </a:r>
          </a:p>
          <a:p>
            <a:pPr lvl="2"/>
            <a:r>
              <a:rPr lang="en-US"/>
              <a:t>While children are engaged in play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04101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Figure 1-6 Methods Web</a:t>
            </a:r>
            <a:endParaRPr lang="en-US" dirty="0"/>
          </a:p>
        </p:txBody>
      </p:sp>
      <p:pic>
        <p:nvPicPr>
          <p:cNvPr id="10243" name="Content Placeholder 2" descr="Screen Shot 2015-09-23 at 1.31.59 P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030" r="-26030"/>
          <a:stretch>
            <a:fillRect/>
          </a:stretch>
        </p:blipFill>
        <p:spPr/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3810000" cy="29718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800" u="sng">
                <a:latin typeface="Perpetua"/>
                <a:ea typeface="+mn-ea"/>
                <a:cs typeface="Perpetua"/>
              </a:rPr>
              <a:t>Participant Observer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800">
                <a:latin typeface="Perpetua"/>
                <a:ea typeface="+mn-ea"/>
                <a:cs typeface="Perpetua"/>
              </a:rPr>
              <a:t>Teacher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800">
                <a:latin typeface="Perpetua"/>
                <a:ea typeface="+mn-ea"/>
                <a:cs typeface="Perpetua"/>
              </a:rPr>
              <a:t>Student teacher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800">
                <a:latin typeface="Perpetua"/>
                <a:ea typeface="+mn-ea"/>
                <a:cs typeface="Perpetua"/>
              </a:rPr>
              <a:t>Home visitor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altLang="en-US" dirty="0"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3048000"/>
            <a:ext cx="4343400" cy="29718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>
                <a:latin typeface="Perpetua"/>
                <a:ea typeface="+mn-ea"/>
                <a:cs typeface="Perpetua"/>
              </a:rPr>
              <a:t>Non-Participant Observer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>
                <a:latin typeface="Perpetua"/>
                <a:ea typeface="+mn-ea"/>
                <a:cs typeface="Perpetua"/>
              </a:rPr>
              <a:t>Student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>
                <a:latin typeface="Perpetua"/>
                <a:ea typeface="+mn-ea"/>
                <a:cs typeface="Perpetua"/>
              </a:rPr>
              <a:t>Visiting teacher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>
                <a:latin typeface="Perpetua"/>
                <a:ea typeface="+mn-ea"/>
                <a:cs typeface="Perpetua"/>
              </a:rPr>
              <a:t>Family member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>
                <a:latin typeface="Perpetua"/>
                <a:ea typeface="+mn-ea"/>
                <a:cs typeface="Perpetua"/>
              </a:rPr>
              <a:t>Other professionals</a:t>
            </a:r>
            <a:endParaRPr lang="en-US" sz="2800" dirty="0">
              <a:latin typeface="Perpetua"/>
              <a:ea typeface="+mn-ea"/>
              <a:cs typeface="Perpetua"/>
            </a:endParaRPr>
          </a:p>
        </p:txBody>
      </p: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914399" y="1905000"/>
            <a:ext cx="77724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latin typeface="Perpetua"/>
                <a:cs typeface="Perpetua"/>
              </a:rPr>
              <a:t>What are the Roles of the Observer?</a:t>
            </a:r>
            <a:endParaRPr lang="en-US" sz="2800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MS PGothic" pitchFamily="34" charset="-128"/>
                <a:cs typeface="MS PGothic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MS PGothic" pitchFamily="34" charset="-128"/>
                <a:cs typeface="MS PGothic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MS PGothic" pitchFamily="34" charset="-128"/>
                <a:cs typeface="MS PGothic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MS PGothic" pitchFamily="34" charset="-128"/>
                <a:cs typeface="MS PGothic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Franklin Gothic Book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latin typeface="Perpetua"/>
                <a:ea typeface="MS PGothic" charset="0"/>
                <a:cs typeface="Perpetua"/>
              </a:rPr>
              <a:t>Why, When, and Who</a:t>
            </a:r>
            <a:r>
              <a:rPr lang="en-US" sz="1200" dirty="0">
                <a:latin typeface="Perpetua"/>
                <a:ea typeface="MS PGothic" charset="0"/>
                <a:cs typeface="Perpetua"/>
              </a:rPr>
              <a:t>  (Slide 2 of 2)</a:t>
            </a:r>
            <a:endParaRPr lang="en-US" dirty="0">
              <a:latin typeface="Perpetua"/>
              <a:ea typeface="MS PGothic" charset="0"/>
              <a:cs typeface="Perpetua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Child Development Portfolios</a:t>
            </a:r>
            <a:endParaRPr lang="en-US" dirty="0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What Is Child Development?</a:t>
            </a:r>
          </a:p>
          <a:p>
            <a:pPr lvl="1"/>
            <a:r>
              <a:rPr lang="en-US"/>
              <a:t>Development – change that takes place in a predictable sequence, from simple to complex, but in a different pace for individual people</a:t>
            </a:r>
          </a:p>
          <a:p>
            <a:pPr lvl="1"/>
            <a:endParaRPr lang="en-US"/>
          </a:p>
          <a:p>
            <a:r>
              <a:rPr lang="en-US"/>
              <a:t>Why Use Portfolio Assessment?</a:t>
            </a:r>
          </a:p>
          <a:p>
            <a:pPr lvl="2"/>
            <a:r>
              <a:rPr lang="en-US"/>
              <a:t>Utility, acceptability, authenticity, equity, sensitivity, convergence, collaboration, congruence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646</TotalTime>
  <Words>353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Franklin Gothic Book</vt:lpstr>
      <vt:lpstr>Perpetua</vt:lpstr>
      <vt:lpstr>Wingdings 2</vt:lpstr>
      <vt:lpstr>Equity</vt:lpstr>
      <vt:lpstr>Week by Week:  Plans for Documenting Children’s Development</vt:lpstr>
      <vt:lpstr>Chapter Learning Objectives</vt:lpstr>
      <vt:lpstr>Defining Observe (Observation) </vt:lpstr>
      <vt:lpstr>Why Observe?</vt:lpstr>
      <vt:lpstr>Why Write It Down?</vt:lpstr>
      <vt:lpstr>Why, When, and Who  (Slide 1 of 1)</vt:lpstr>
      <vt:lpstr>Figure 1-6 Methods Web</vt:lpstr>
      <vt:lpstr>PowerPoint Presentation</vt:lpstr>
      <vt:lpstr>Building Child Development Portfolios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by Week:  Plans for Observing and Documenting Young Children’s Development</dc:title>
  <dc:creator>Barbara Nilsen</dc:creator>
  <cp:lastModifiedBy>Denise Marshall-Thomas</cp:lastModifiedBy>
  <cp:revision>22</cp:revision>
  <dcterms:created xsi:type="dcterms:W3CDTF">2012-12-24T16:22:01Z</dcterms:created>
  <dcterms:modified xsi:type="dcterms:W3CDTF">2017-08-20T20:55:25Z</dcterms:modified>
</cp:coreProperties>
</file>