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5" r:id="rId3"/>
    <p:sldId id="257" r:id="rId4"/>
    <p:sldId id="270" r:id="rId5"/>
    <p:sldId id="271" r:id="rId6"/>
    <p:sldId id="272" r:id="rId7"/>
    <p:sldId id="259" r:id="rId8"/>
    <p:sldId id="261" r:id="rId9"/>
    <p:sldId id="262" r:id="rId10"/>
    <p:sldId id="273" r:id="rId11"/>
    <p:sldId id="274" r:id="rId12"/>
    <p:sldId id="263" r:id="rId13"/>
    <p:sldId id="275" r:id="rId14"/>
    <p:sldId id="277" r:id="rId15"/>
    <p:sldId id="276" r:id="rId16"/>
    <p:sldId id="279" r:id="rId17"/>
    <p:sldId id="278" r:id="rId18"/>
    <p:sldId id="280" r:id="rId19"/>
    <p:sldId id="281" r:id="rId20"/>
    <p:sldId id="282" r:id="rId21"/>
    <p:sldId id="283" r:id="rId22"/>
    <p:sldId id="284" r:id="rId23"/>
    <p:sldId id="265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orient="horz" pos="336">
          <p15:clr>
            <a:srgbClr val="A4A3A4"/>
          </p15:clr>
        </p15:guide>
        <p15:guide id="3" orient="horz" pos="1270">
          <p15:clr>
            <a:srgbClr val="A4A3A4"/>
          </p15:clr>
        </p15:guide>
        <p15:guide id="4" orient="horz" pos="4113">
          <p15:clr>
            <a:srgbClr val="A4A3A4"/>
          </p15:clr>
        </p15:guide>
        <p15:guide id="5" pos="171">
          <p15:clr>
            <a:srgbClr val="A4A3A4"/>
          </p15:clr>
        </p15:guide>
        <p15:guide id="6" pos="35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nerley, Drew" initials="KD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B94A"/>
    <a:srgbClr val="CD5A31"/>
    <a:srgbClr val="DBC049"/>
    <a:srgbClr val="BE542E"/>
    <a:srgbClr val="BC73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5" autoAdjust="0"/>
    <p:restoredTop sz="94630" autoAdjust="0"/>
  </p:normalViewPr>
  <p:slideViewPr>
    <p:cSldViewPr>
      <p:cViewPr varScale="1">
        <p:scale>
          <a:sx n="68" d="100"/>
          <a:sy n="68" d="100"/>
        </p:scale>
        <p:origin x="1488" y="72"/>
      </p:cViewPr>
      <p:guideLst>
        <p:guide orient="horz" pos="576"/>
        <p:guide orient="horz" pos="336"/>
        <p:guide orient="horz" pos="1270"/>
        <p:guide orient="horz" pos="4113"/>
        <p:guide pos="171"/>
        <p:guide pos="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2A73FAB-A44D-5149-81EE-6FD9C3DBB9AD}" type="slidenum">
              <a:rPr lang="en-US">
                <a:latin typeface="Perpetua"/>
              </a:rPr>
              <a:pPr/>
              <a:t>‹#›</a:t>
            </a:fld>
            <a:endParaRPr lang="en-US" dirty="0"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1340031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Perpetua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Perpetua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Perpetua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Perpetua"/>
              </a:defRPr>
            </a:lvl1pPr>
          </a:lstStyle>
          <a:p>
            <a:fld id="{2D5014DD-E40E-CA48-B6D2-82F5E8EF89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49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74BF331-9C58-8A43-8C00-50110C510433}" type="slidenum">
              <a:rPr lang="en-US">
                <a:latin typeface="Perpetua"/>
              </a:rPr>
              <a:pPr/>
              <a:t>1</a:t>
            </a:fld>
            <a:endParaRPr lang="en-US" dirty="0">
              <a:latin typeface="Perpetua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259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6784121-6CF8-3848-8BCC-C9AA7E4C96ED}" type="slidenum">
              <a:rPr lang="en-US">
                <a:latin typeface="Perpetua"/>
              </a:rPr>
              <a:pPr/>
              <a:t>11</a:t>
            </a:fld>
            <a:endParaRPr lang="en-US" dirty="0">
              <a:latin typeface="Perpetua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1443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8B51987-FE4E-874E-9858-22D2A87D3D08}" type="slidenum">
              <a:rPr lang="en-US">
                <a:latin typeface="Perpetua"/>
              </a:rPr>
              <a:pPr/>
              <a:t>12</a:t>
            </a:fld>
            <a:endParaRPr lang="en-US" dirty="0">
              <a:latin typeface="Perpetua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0990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5BB2F41-5E32-884F-858E-E439C97A438B}" type="slidenum">
              <a:rPr lang="en-US">
                <a:latin typeface="Perpetua"/>
              </a:rPr>
              <a:pPr/>
              <a:t>13</a:t>
            </a:fld>
            <a:endParaRPr lang="en-US" dirty="0">
              <a:latin typeface="Perpetua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619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1D35F3F-2EF5-6040-B75C-338B09126932}" type="slidenum">
              <a:rPr lang="en-US">
                <a:latin typeface="Perpetua"/>
              </a:rPr>
              <a:pPr/>
              <a:t>14</a:t>
            </a:fld>
            <a:endParaRPr lang="en-US" dirty="0">
              <a:latin typeface="Perpetua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84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AA31B99-EEEC-0E4A-B85A-04699B737AD4}" type="slidenum">
              <a:rPr lang="en-US">
                <a:latin typeface="Perpetua"/>
              </a:rPr>
              <a:pPr/>
              <a:t>15</a:t>
            </a:fld>
            <a:endParaRPr lang="en-US" dirty="0">
              <a:latin typeface="Perpetua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1288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35D6BCD-1C1E-5642-84EE-CFF3782F0A23}" type="slidenum">
              <a:rPr lang="en-US">
                <a:latin typeface="Perpetua"/>
              </a:rPr>
              <a:pPr/>
              <a:t>16</a:t>
            </a:fld>
            <a:endParaRPr lang="en-US" dirty="0">
              <a:latin typeface="Perpetua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2872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1C14D87-4493-DE4B-B637-768D8207C1D0}" type="slidenum">
              <a:rPr lang="en-US">
                <a:latin typeface="Perpetua"/>
              </a:rPr>
              <a:pPr/>
              <a:t>17</a:t>
            </a:fld>
            <a:endParaRPr lang="en-US" dirty="0">
              <a:latin typeface="Perpetua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119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DECA7D-4F18-4245-AE74-9663B7119196}" type="slidenum">
              <a:rPr lang="en-US">
                <a:latin typeface="Perpetua"/>
              </a:rPr>
              <a:pPr/>
              <a:t>18</a:t>
            </a:fld>
            <a:endParaRPr lang="en-US" dirty="0">
              <a:latin typeface="Perpetua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8253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ACF8CB4-9FFB-A74A-B3BD-D27CB3315F3A}" type="slidenum">
              <a:rPr lang="en-US">
                <a:latin typeface="Perpetua"/>
              </a:rPr>
              <a:pPr/>
              <a:t>19</a:t>
            </a:fld>
            <a:endParaRPr lang="en-US" dirty="0">
              <a:latin typeface="Perpetua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3185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68433A5-1DBC-6349-87FC-F604BB56713C}" type="slidenum">
              <a:rPr lang="en-US">
                <a:latin typeface="Perpetua"/>
              </a:rPr>
              <a:pPr/>
              <a:t>20</a:t>
            </a:fld>
            <a:endParaRPr lang="en-US" dirty="0">
              <a:latin typeface="Perpetua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06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D0AB99-FE42-7F47-B835-50ECE0FB0C3B}" type="slidenum">
              <a:rPr lang="en-US">
                <a:latin typeface="Perpetua"/>
              </a:rPr>
              <a:pPr/>
              <a:t>3</a:t>
            </a:fld>
            <a:endParaRPr lang="en-US" dirty="0">
              <a:latin typeface="Perpetua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9073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BCDA22-A402-5543-9622-5BEEB49D2FA6}" type="slidenum">
              <a:rPr lang="en-US">
                <a:latin typeface="Perpetua"/>
              </a:rPr>
              <a:pPr/>
              <a:t>21</a:t>
            </a:fld>
            <a:endParaRPr lang="en-US" dirty="0">
              <a:latin typeface="Perpetua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0568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D33254A-1644-9B46-869D-55EB1D1EBCFF}" type="slidenum">
              <a:rPr lang="en-US">
                <a:latin typeface="Perpetua"/>
              </a:rPr>
              <a:pPr/>
              <a:t>22</a:t>
            </a:fld>
            <a:endParaRPr lang="en-US" dirty="0">
              <a:latin typeface="Perpetua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8066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500341-99E0-244B-9BB3-A1295363C22D}" type="slidenum">
              <a:rPr lang="en-US">
                <a:latin typeface="Perpetua"/>
              </a:rPr>
              <a:pPr/>
              <a:t>23</a:t>
            </a:fld>
            <a:endParaRPr lang="en-US" dirty="0">
              <a:latin typeface="Perpetua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615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4AA402F-D595-3E46-972F-D4663D992DD0}" type="slidenum">
              <a:rPr lang="en-US">
                <a:latin typeface="Perpetua"/>
              </a:rPr>
              <a:pPr/>
              <a:t>4</a:t>
            </a:fld>
            <a:endParaRPr lang="en-US" dirty="0">
              <a:latin typeface="Perpetua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351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C87B647-120D-6C47-9C5D-283B3293E68F}" type="slidenum">
              <a:rPr lang="en-US">
                <a:latin typeface="Perpetua"/>
              </a:rPr>
              <a:pPr/>
              <a:t>5</a:t>
            </a:fld>
            <a:endParaRPr lang="en-US" dirty="0">
              <a:latin typeface="Perpetua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980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52423EE-9460-B242-9C3C-C997D9CBC3F6}" type="slidenum">
              <a:rPr lang="en-US">
                <a:latin typeface="Perpetua"/>
              </a:rPr>
              <a:pPr/>
              <a:t>6</a:t>
            </a:fld>
            <a:endParaRPr lang="en-US" dirty="0">
              <a:latin typeface="Perpetua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62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5C1A5A5-DB64-584E-8FFF-CAC9F377F5A2}" type="slidenum">
              <a:rPr lang="en-US">
                <a:latin typeface="Perpetua"/>
              </a:rPr>
              <a:pPr/>
              <a:t>7</a:t>
            </a:fld>
            <a:endParaRPr lang="en-US" dirty="0">
              <a:latin typeface="Perpetua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+mn-ea"/>
              </a:rPr>
              <a:t>The Checklist method of recording can be used for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+mn-ea"/>
              </a:rPr>
              <a:t>Recording the presence or absence of predetermined criteria.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+mn-ea"/>
              </a:rPr>
              <a:t>Showing the sequence of developmental progress.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+mn-ea"/>
              </a:rPr>
              <a:t>Measuring progress.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+mn-ea"/>
              </a:rPr>
              <a:t>Screening for developmental lags.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ea typeface="+mn-ea"/>
              </a:rPr>
              <a:t>As a curriculum-planning tool for individualized intentional teaching.</a:t>
            </a:r>
          </a:p>
        </p:txBody>
      </p:sp>
    </p:spTree>
    <p:extLst>
      <p:ext uri="{BB962C8B-B14F-4D97-AF65-F5344CB8AC3E}">
        <p14:creationId xmlns:p14="http://schemas.microsoft.com/office/powerpoint/2010/main" val="2652797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9CD65E6-41BD-C242-B91A-FDBC547D67B8}" type="slidenum">
              <a:rPr lang="en-US">
                <a:latin typeface="Perpetua"/>
              </a:rPr>
              <a:pPr/>
              <a:t>8</a:t>
            </a:fld>
            <a:endParaRPr lang="en-US" dirty="0">
              <a:latin typeface="Perpetua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966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6ED3610-E59B-9D46-8ABE-493225F22CD0}" type="slidenum">
              <a:rPr lang="en-US">
                <a:latin typeface="Perpetua"/>
              </a:rPr>
              <a:pPr/>
              <a:t>9</a:t>
            </a:fld>
            <a:endParaRPr lang="en-US" dirty="0">
              <a:latin typeface="Perpetua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764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35C86E-A2E8-CF4C-B6F4-F1C52786A319}" type="slidenum">
              <a:rPr lang="en-US">
                <a:latin typeface="Perpetua"/>
              </a:rPr>
              <a:pPr/>
              <a:t>10</a:t>
            </a:fld>
            <a:endParaRPr lang="en-US" dirty="0">
              <a:latin typeface="Perpetua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96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9FC62A82-43A0-B24F-9415-83A75D417BC4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A8DD2-21AA-7F43-83AA-B2129F1C4FA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997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A4E0F178-AE1A-7A45-B36D-A5C1E7A4B8E8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8E36F-822B-8E47-8167-2D2022D3399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39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CF40B27D-26B2-764A-87EF-1BDD46836CFF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46BD8-D274-CA44-AA6A-048EF09E385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174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EA07AEE6-0176-3A41-AD0E-9382E4BE27C3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1EF82-7EDD-A44A-A7C6-2508D2F421E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7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0DDE4AE0-33A1-0E42-AC9A-251F254DBCD0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BBAC2EA2-7F25-F24B-A566-3C76A5BB444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834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9231992E-700B-074F-B3CF-993285FF1753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24FF5-26A9-2944-92E2-E2E88022FBE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96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189F121D-5C6A-A642-BB78-5C5D40057519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5A6EB1-F136-B547-A3E6-33294B201DC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33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5CF395EA-7B45-C240-8EAA-F16EDD05946E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74365-03F1-354C-A66A-CE84368F0E6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73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3F99F120-092E-A949-BF5C-E187762CECB0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1A42C-1CA3-B346-96E0-BE84FAD834C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15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22B5C2A4-C541-FC46-99A7-73BF6CACE9B7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8AF16-B1C4-9E4F-AB30-17A32671563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51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8ABBB53B-F744-4F4A-9F58-D4CCE8E2C259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9FAA174A-21AF-474B-ABC6-9B9F39E67CD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677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05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B13F9A"/>
                </a:solidFill>
                <a:latin typeface="Calibri" charset="0"/>
                <a:cs typeface="Perpetua"/>
              </a:defRPr>
            </a:lvl1pPr>
          </a:lstStyle>
          <a:p>
            <a:fld id="{48C6B335-42EB-5845-867C-C6F8682D3D2C}" type="datetimeFigureOut">
              <a:rPr lang="en-US" smtClean="0"/>
              <a:pPr/>
              <a:t>9/16/2017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rgbClr val="B13F9A"/>
                </a:solidFill>
                <a:latin typeface="Calibri" pitchFamily="34" charset="0"/>
                <a:ea typeface="+mn-ea"/>
                <a:cs typeface="Perpetu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charset="0"/>
                <a:cs typeface="Perpetua"/>
              </a:defRPr>
            </a:lvl1pPr>
          </a:lstStyle>
          <a:p>
            <a:fld id="{C4CB39CF-B8E7-E04A-B693-19B8B3464B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Perpetua"/>
          <a:ea typeface="ＭＳ Ｐゴシック" panose="020B0600070205080204" pitchFamily="34" charset="-128"/>
          <a:cs typeface="Perpetu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6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ＭＳ Ｐゴシック" charset="0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0"/>
        <a:buChar char=""/>
        <a:defRPr sz="24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D8AFB9"/>
        </a:buClr>
        <a:buSzPct val="85000"/>
        <a:buFont typeface="Wingdings 2" charset="0"/>
        <a:buChar char=""/>
        <a:defRPr sz="20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DE6C36"/>
        </a:buClr>
        <a:buSzPct val="80000"/>
        <a:buFont typeface="Wingdings 2" charset="0"/>
        <a:buChar char=""/>
        <a:defRPr sz="20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DE6C36"/>
        </a:buClr>
        <a:buChar char="o"/>
        <a:defRPr sz="20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Using Checklists to </a:t>
            </a:r>
          </a:p>
          <a:p>
            <a:r>
              <a:rPr lang="en-US"/>
              <a:t>Look at Physical Development</a:t>
            </a:r>
            <a:endParaRPr lang="en-US" dirty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4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at Physical Growth and Development (Slide 2of 3)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Common Characteristics of Development</a:t>
            </a:r>
          </a:p>
          <a:p>
            <a:pPr lvl="1"/>
            <a:r>
              <a:rPr lang="en-US"/>
              <a:t>Predictable Sequence</a:t>
            </a:r>
          </a:p>
          <a:p>
            <a:pPr lvl="1"/>
            <a:r>
              <a:rPr lang="en-US"/>
              <a:t>Individual Timetable</a:t>
            </a:r>
          </a:p>
          <a:p>
            <a:pPr lvl="2"/>
            <a:r>
              <a:rPr lang="en-US"/>
              <a:t>Cephalocaudal</a:t>
            </a:r>
          </a:p>
          <a:p>
            <a:pPr lvl="2"/>
            <a:r>
              <a:rPr lang="en-US"/>
              <a:t>Proximodistal</a:t>
            </a:r>
          </a:p>
          <a:p>
            <a:pPr lvl="1"/>
            <a:r>
              <a:rPr lang="en-US"/>
              <a:t>Readiness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at Physical Growth and Development (Slide 3 of 3)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Small Muscle Development</a:t>
            </a:r>
          </a:p>
          <a:p>
            <a:pPr lvl="2"/>
            <a:r>
              <a:rPr lang="en-US"/>
              <a:t>Coordinated functions of arm, hand, and fingers</a:t>
            </a:r>
          </a:p>
          <a:p>
            <a:pPr lvl="2"/>
            <a:r>
              <a:rPr lang="en-US"/>
              <a:t>Often taken for granted</a:t>
            </a:r>
          </a:p>
          <a:p>
            <a:pPr lvl="2"/>
            <a:r>
              <a:rPr lang="en-US"/>
              <a:t>Initially moved by reflex</a:t>
            </a:r>
          </a:p>
          <a:p>
            <a:pPr lvl="2"/>
            <a:r>
              <a:rPr lang="en-US"/>
              <a:t>Leads to the achievement of readiness to write</a:t>
            </a:r>
          </a:p>
          <a:p>
            <a:pPr lvl="1"/>
            <a:r>
              <a:rPr lang="en-US"/>
              <a:t>Observing Small Muscle Development</a:t>
            </a:r>
          </a:p>
          <a:p>
            <a:pPr lvl="2"/>
            <a:r>
              <a:rPr lang="en-US"/>
              <a:t>Checklists</a:t>
            </a:r>
          </a:p>
          <a:p>
            <a:pPr lvl="2"/>
            <a:r>
              <a:rPr lang="en-US"/>
              <a:t>Anecdotal records</a:t>
            </a:r>
          </a:p>
          <a:p>
            <a:pPr lvl="2"/>
            <a:r>
              <a:rPr lang="en-US"/>
              <a:t>Samples of the child’s work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Development and Other Areas of Development (Slide 1 of 6)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Cognitive development</a:t>
            </a:r>
          </a:p>
          <a:p>
            <a:r>
              <a:rPr lang="en-US"/>
              <a:t>Language</a:t>
            </a:r>
          </a:p>
          <a:p>
            <a:r>
              <a:rPr lang="en-US"/>
              <a:t>Maturation</a:t>
            </a:r>
          </a:p>
          <a:p>
            <a:r>
              <a:rPr lang="en-US"/>
              <a:t>Health</a:t>
            </a:r>
          </a:p>
          <a:p>
            <a:r>
              <a:rPr lang="en-US"/>
              <a:t>Genetics</a:t>
            </a:r>
          </a:p>
          <a:p>
            <a:r>
              <a:rPr lang="en-US"/>
              <a:t>Emotional development</a:t>
            </a:r>
          </a:p>
          <a:p>
            <a:r>
              <a:rPr lang="en-US"/>
              <a:t>Social development</a:t>
            </a:r>
          </a:p>
          <a:p>
            <a:r>
              <a:rPr lang="en-US"/>
              <a:t>Environment</a:t>
            </a:r>
          </a:p>
          <a:p>
            <a:r>
              <a:rPr lang="en-US"/>
              <a:t>Experiences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Development and Other Areas of Development (Slide 2 of 6)</a:t>
            </a: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Physical Development and Health and Obesity Concerns</a:t>
            </a:r>
          </a:p>
          <a:p>
            <a:pPr lvl="1"/>
            <a:r>
              <a:rPr lang="en-US"/>
              <a:t>Early physical development and fitness affects lifelong health</a:t>
            </a:r>
          </a:p>
          <a:p>
            <a:pPr lvl="1"/>
            <a:r>
              <a:rPr lang="en-US"/>
              <a:t>Obesity rate has tripled in last 25 years</a:t>
            </a:r>
          </a:p>
          <a:p>
            <a:pPr lvl="1"/>
            <a:r>
              <a:rPr lang="en-US"/>
              <a:t>Young children have increased television viewing</a:t>
            </a:r>
          </a:p>
          <a:p>
            <a:pPr lvl="1"/>
            <a:r>
              <a:rPr lang="en-US"/>
              <a:t>Family structure has changed to more parents working outside the home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Development and Other Areas of Development (Slide 3 of 6)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Physical Development and Health and Obesity Concerns, cont.</a:t>
            </a:r>
          </a:p>
          <a:p>
            <a:pPr lvl="1"/>
            <a:r>
              <a:rPr lang="en-US"/>
              <a:t>Four components to incorporate into early childhood curriculum:</a:t>
            </a:r>
          </a:p>
          <a:p>
            <a:pPr lvl="2"/>
            <a:r>
              <a:rPr lang="en-US"/>
              <a:t>Muscular strength and endurance</a:t>
            </a:r>
          </a:p>
          <a:p>
            <a:pPr lvl="2"/>
            <a:r>
              <a:rPr lang="en-US"/>
              <a:t>Flexibility</a:t>
            </a:r>
          </a:p>
          <a:p>
            <a:pPr lvl="2"/>
            <a:r>
              <a:rPr lang="en-US"/>
              <a:t>Cardiovascular efficiency</a:t>
            </a:r>
          </a:p>
          <a:p>
            <a:pPr lvl="2"/>
            <a:r>
              <a:rPr lang="en-US"/>
              <a:t>Body composition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Development and Other Areas of Development (Slide 4 of 6)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Physical Development and the Brain</a:t>
            </a:r>
          </a:p>
          <a:p>
            <a:pPr lvl="1"/>
            <a:r>
              <a:rPr lang="en-US"/>
              <a:t>Nervous system and brain developing</a:t>
            </a:r>
          </a:p>
          <a:p>
            <a:pPr lvl="1"/>
            <a:r>
              <a:rPr lang="en-US"/>
              <a:t>Sensory integration: information taken in through senses and organized for controlled body reactions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Development and Other Areas of Development (Slide 5 of 6)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Physical Development and Social-Emotional Development</a:t>
            </a:r>
          </a:p>
          <a:p>
            <a:pPr lvl="1"/>
            <a:r>
              <a:rPr lang="en-US"/>
              <a:t>Positive relationships built through play</a:t>
            </a:r>
          </a:p>
          <a:p>
            <a:pPr lvl="1"/>
            <a:r>
              <a:rPr lang="en-US"/>
              <a:t>Feeling of community enhanced</a:t>
            </a:r>
          </a:p>
          <a:p>
            <a:pPr lvl="1"/>
            <a:r>
              <a:rPr lang="en-US"/>
              <a:t>Trust and collaboration skills built</a:t>
            </a:r>
          </a:p>
          <a:p>
            <a:pPr lvl="1"/>
            <a:r>
              <a:rPr lang="en-US"/>
              <a:t>Obesity may lead to lower self-esteem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Development and Other Areas of Development (Slide 6 of 6)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Intentional Teaching for Physical Development</a:t>
            </a:r>
          </a:p>
          <a:p>
            <a:pPr lvl="1"/>
            <a:r>
              <a:rPr lang="en-US"/>
              <a:t>Arranging the environment to allow for movement</a:t>
            </a:r>
          </a:p>
          <a:p>
            <a:pPr lvl="1"/>
            <a:r>
              <a:rPr lang="en-US"/>
              <a:t>Buying equipment and props with movement in mind</a:t>
            </a:r>
          </a:p>
          <a:p>
            <a:pPr lvl="1"/>
            <a:r>
              <a:rPr lang="en-US"/>
              <a:t>Demonstrating enthusiasm for physical activity</a:t>
            </a:r>
          </a:p>
          <a:p>
            <a:pPr lvl="1"/>
            <a:r>
              <a:rPr lang="en-US"/>
              <a:t>Helping children understand why movement is important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Development and Play</a:t>
            </a:r>
            <a:br>
              <a:rPr lang="en-US"/>
            </a:br>
            <a:r>
              <a:rPr lang="en-US"/>
              <a:t>(Slide 1 of 5)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/>
              <a:t>Observing Physical Development in Play</a:t>
            </a:r>
          </a:p>
          <a:p>
            <a:pPr lvl="1"/>
            <a:r>
              <a:rPr lang="en-US" altLang="en-US"/>
              <a:t>Height</a:t>
            </a:r>
          </a:p>
          <a:p>
            <a:pPr lvl="1"/>
            <a:r>
              <a:rPr lang="en-US" altLang="en-US"/>
              <a:t>Weight</a:t>
            </a:r>
          </a:p>
          <a:p>
            <a:pPr lvl="1"/>
            <a:r>
              <a:rPr lang="en-US" altLang="en-US"/>
              <a:t>Movement</a:t>
            </a:r>
          </a:p>
          <a:p>
            <a:pPr lvl="1"/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Development and Play</a:t>
            </a:r>
            <a:br>
              <a:rPr lang="en-US"/>
            </a:br>
            <a:r>
              <a:rPr lang="en-US"/>
              <a:t>(Slide 2 of 5)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For Safety Maintenance</a:t>
            </a:r>
          </a:p>
          <a:p>
            <a:pPr lvl="1"/>
            <a:r>
              <a:rPr lang="en-US"/>
              <a:t>Safe Indoor Play</a:t>
            </a:r>
          </a:p>
          <a:p>
            <a:pPr lvl="1"/>
            <a:r>
              <a:rPr lang="en-US"/>
              <a:t>Safe Outdoor Play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249362"/>
          </a:xfrm>
        </p:spPr>
        <p:txBody>
          <a:bodyPr/>
          <a:lstStyle/>
          <a:p>
            <a:pPr algn="ctr"/>
            <a:r>
              <a:rPr lang="en-US" dirty="0"/>
              <a:t>Chapter 4</a:t>
            </a:r>
            <a:br>
              <a:rPr lang="en-US" dirty="0"/>
            </a:br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To be able to compare the advantages and limitations of developmental checklists as an observation tool. </a:t>
            </a:r>
          </a:p>
          <a:p>
            <a:r>
              <a:rPr lang="en-US" sz="2400" dirty="0"/>
              <a:t>To be able to describe viewing a child from one’s</a:t>
            </a:r>
            <a:r>
              <a:rPr lang="en-US" sz="2400" dirty="0"/>
              <a:t> own Frame of Reference.</a:t>
            </a:r>
          </a:p>
          <a:p>
            <a:r>
              <a:rPr lang="en-US" sz="2400" dirty="0"/>
              <a:t>To be able to differentiate between growth and development.</a:t>
            </a:r>
          </a:p>
          <a:p>
            <a:r>
              <a:rPr lang="en-US" sz="2400" dirty="0"/>
              <a:t>To discuss the interaction between physical development and other areas of development.</a:t>
            </a:r>
          </a:p>
          <a:p>
            <a:r>
              <a:rPr lang="en-US" sz="2400" dirty="0"/>
              <a:t>To be ale to give examples of indoor and outdoor environments that stimulate physical development through play.</a:t>
            </a:r>
          </a:p>
          <a:p>
            <a:r>
              <a:rPr lang="en-US" sz="2400" dirty="0"/>
              <a:t>To be able to determine modifications of the environment to include all children in physical activity.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826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Development and Play</a:t>
            </a:r>
            <a:br>
              <a:rPr lang="en-US"/>
            </a:br>
            <a:r>
              <a:rPr lang="en-US"/>
              <a:t>(Slide 3 of 5)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Observing The Physical Development Of Infants And Toddlers</a:t>
            </a:r>
          </a:p>
          <a:p>
            <a:pPr lvl="1"/>
            <a:r>
              <a:rPr lang="en-US"/>
              <a:t>Critical for health and safety</a:t>
            </a:r>
          </a:p>
          <a:p>
            <a:pPr lvl="2"/>
            <a:r>
              <a:rPr lang="en-US"/>
              <a:t>Physical changes as indicators of all development</a:t>
            </a:r>
          </a:p>
          <a:p>
            <a:pPr lvl="2"/>
            <a:r>
              <a:rPr lang="en-US"/>
              <a:t>Before language, it is through close observation that the caregiver is informed of the child’s health and safety</a:t>
            </a:r>
          </a:p>
          <a:p>
            <a:pPr lvl="1"/>
            <a:r>
              <a:rPr lang="en-US"/>
              <a:t>New locomotor skills bring opportunities for exploration and learning but also expose the child to new dangers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Development and Play </a:t>
            </a:r>
            <a:br>
              <a:rPr lang="en-US"/>
            </a:br>
            <a:r>
              <a:rPr lang="en-US"/>
              <a:t>(Slide 4 of 5)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Differences between the Physical Play of Girls and Boys</a:t>
            </a:r>
          </a:p>
          <a:p>
            <a:pPr lvl="1"/>
            <a:r>
              <a:rPr lang="en-US" dirty="0"/>
              <a:t>Boys tend to be more aggressive and physical</a:t>
            </a:r>
          </a:p>
          <a:p>
            <a:pPr lvl="1"/>
            <a:r>
              <a:rPr lang="en-US" dirty="0"/>
              <a:t>Girls more domestic and verbal</a:t>
            </a:r>
          </a:p>
          <a:p>
            <a:pPr lvl="1"/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Development and Play </a:t>
            </a:r>
            <a:br>
              <a:rPr lang="en-US"/>
            </a:br>
            <a:r>
              <a:rPr lang="en-US"/>
              <a:t>(Slide 5 of 5)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Play in Nature</a:t>
            </a:r>
          </a:p>
          <a:p>
            <a:pPr lvl="1"/>
            <a:r>
              <a:rPr lang="en-US"/>
              <a:t>Benefits</a:t>
            </a:r>
          </a:p>
          <a:p>
            <a:pPr lvl="2"/>
            <a:r>
              <a:rPr lang="en-US"/>
              <a:t>Health</a:t>
            </a:r>
          </a:p>
          <a:p>
            <a:pPr lvl="2"/>
            <a:r>
              <a:rPr lang="en-US"/>
              <a:t>Smarter</a:t>
            </a:r>
          </a:p>
          <a:p>
            <a:pPr lvl="2"/>
            <a:r>
              <a:rPr lang="en-US"/>
              <a:t>Feel better</a:t>
            </a:r>
          </a:p>
          <a:p>
            <a:pPr lvl="2"/>
            <a:r>
              <a:rPr lang="en-US"/>
              <a:t>Good for the Earth</a:t>
            </a:r>
          </a:p>
          <a:p>
            <a:pPr lvl="1"/>
            <a:endParaRPr lang="en-US"/>
          </a:p>
          <a:p>
            <a:pPr lvl="1"/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Helping All Children with Physical Development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Culture and Play</a:t>
            </a:r>
          </a:p>
          <a:p>
            <a:r>
              <a:rPr lang="en-US"/>
              <a:t>Children with Disabilities</a:t>
            </a:r>
          </a:p>
          <a:p>
            <a:pPr lvl="1"/>
            <a:r>
              <a:rPr lang="en-US"/>
              <a:t>Visual </a:t>
            </a:r>
          </a:p>
          <a:p>
            <a:pPr lvl="1"/>
            <a:r>
              <a:rPr lang="en-US"/>
              <a:t>Physical Impairments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the Checklist (Slide 1 of 4)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Predetermined list of criteria</a:t>
            </a:r>
          </a:p>
          <a:p>
            <a:r>
              <a:rPr lang="en-US"/>
              <a:t>Answers the question “Yes” or “No”</a:t>
            </a:r>
          </a:p>
          <a:p>
            <a:r>
              <a:rPr lang="en-US"/>
              <a:t>Closed method</a:t>
            </a:r>
          </a:p>
          <a:p>
            <a:r>
              <a:rPr lang="en-US"/>
              <a:t>Records attainment of milestones of development</a:t>
            </a:r>
          </a:p>
          <a:p>
            <a:r>
              <a:rPr lang="en-US"/>
              <a:t>Gives indicators of the sequence of development</a:t>
            </a:r>
          </a:p>
          <a:p>
            <a:r>
              <a:rPr lang="en-US"/>
              <a:t>Shows progress over time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the Checklist(Slide 2 of 4)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Some Examples of Checklists</a:t>
            </a:r>
          </a:p>
          <a:p>
            <a:pPr lvl="1"/>
            <a:r>
              <a:rPr lang="en-US"/>
              <a:t>Teachers Safety Checklist: Indoor Spaces, Outdoor Spaces</a:t>
            </a:r>
          </a:p>
          <a:p>
            <a:pPr lvl="1"/>
            <a:r>
              <a:rPr lang="en-US"/>
              <a:t>Brigance Diagnostic Inventory of Early Development III</a:t>
            </a:r>
          </a:p>
          <a:p>
            <a:pPr lvl="1"/>
            <a:r>
              <a:rPr lang="en-US"/>
              <a:t>Child Observation Record (COR)</a:t>
            </a:r>
          </a:p>
          <a:p>
            <a:pPr lvl="1"/>
            <a:r>
              <a:rPr lang="en-US"/>
              <a:t>Developmental Profiles:  Pre-Birth Through Adolescence, 8e</a:t>
            </a:r>
          </a:p>
          <a:p>
            <a:pPr lvl="1"/>
            <a:r>
              <a:rPr lang="en-US"/>
              <a:t>Early Learning Observation &amp; Rating Scale</a:t>
            </a:r>
          </a:p>
          <a:p>
            <a:pPr lvl="1"/>
            <a:r>
              <a:rPr lang="en-US"/>
              <a:t>Observing Development of the Young Child, 8e</a:t>
            </a:r>
          </a:p>
          <a:p>
            <a:pPr lvl="1"/>
            <a:r>
              <a:rPr lang="en-US"/>
              <a:t>Ages and Stages Questionnaire, 3e</a:t>
            </a:r>
          </a:p>
          <a:p>
            <a:pPr lvl="1"/>
            <a:r>
              <a:rPr lang="en-US"/>
              <a:t>The Work Sampling System, 5e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the Checklist(Slide 3 of 4)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Limitation to Checklists</a:t>
            </a:r>
          </a:p>
          <a:p>
            <a:pPr lvl="1"/>
            <a:r>
              <a:rPr lang="en-US"/>
              <a:t>Do not preserve details of conversation</a:t>
            </a:r>
          </a:p>
          <a:p>
            <a:pPr lvl="1"/>
            <a:r>
              <a:rPr lang="en-US"/>
              <a:t>Raw data is lost</a:t>
            </a:r>
          </a:p>
          <a:p>
            <a:pPr lvl="1"/>
            <a:r>
              <a:rPr lang="en-US"/>
              <a:t>No notation beyond presence or absence of skill</a:t>
            </a:r>
          </a:p>
          <a:p>
            <a:pPr lvl="1"/>
            <a:r>
              <a:rPr lang="en-US"/>
              <a:t>Decision may be influenced by personal bias</a:t>
            </a:r>
          </a:p>
          <a:p>
            <a:pPr lvl="1"/>
            <a:r>
              <a:rPr lang="en-US"/>
              <a:t>No way to form an independent opinion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the Checklist(Slide 4 of 4)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How to Find the Time</a:t>
            </a:r>
          </a:p>
          <a:p>
            <a:pPr lvl="1"/>
            <a:r>
              <a:rPr lang="en-US"/>
              <a:t>Using Technology</a:t>
            </a:r>
          </a:p>
          <a:p>
            <a:r>
              <a:rPr lang="en-US"/>
              <a:t>What to Do with It</a:t>
            </a:r>
          </a:p>
          <a:p>
            <a:pPr lvl="1"/>
            <a:r>
              <a:rPr lang="en-US"/>
              <a:t>File in each child’s portfolio/folder</a:t>
            </a:r>
          </a:p>
          <a:p>
            <a:pPr lvl="1"/>
            <a:r>
              <a:rPr lang="en-US"/>
              <a:t>Use it to plan curriculum in areas not yet attained</a:t>
            </a:r>
          </a:p>
          <a:p>
            <a:pPr lvl="1"/>
            <a:r>
              <a:rPr lang="en-US"/>
              <a:t>Use it to look further at significant development lags</a:t>
            </a:r>
          </a:p>
          <a:p>
            <a:pPr lvl="1"/>
            <a:r>
              <a:rPr lang="en-US"/>
              <a:t>Compare to previous recording to see progress over time</a:t>
            </a:r>
          </a:p>
          <a:p>
            <a:pPr lvl="1"/>
            <a:r>
              <a:rPr lang="en-US"/>
              <a:t>Share with child and family</a:t>
            </a:r>
          </a:p>
          <a:p>
            <a:pPr lvl="1"/>
            <a:endParaRPr lang="en-US"/>
          </a:p>
          <a:p>
            <a:pPr lvl="1"/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63585"/>
            <a:ext cx="7772400" cy="754053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US" dirty="0">
                <a:ea typeface="ＭＳ Ｐゴシック" charset="0"/>
              </a:rPr>
              <a:t>Table 4-1: Method Recap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3032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72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Perpetua"/>
                        </a:rPr>
                        <a:t>Advantages</a:t>
                      </a: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Perpetua"/>
                        </a:rPr>
                        <a:t>Disadvantages</a:t>
                      </a:r>
                    </a:p>
                  </a:txBody>
                  <a:tcPr marT="45705" marB="4570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20"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US" altLang="en-US" sz="1800" dirty="0">
                          <a:latin typeface="Perpetua"/>
                        </a:rPr>
                        <a:t>Time and labor efficient</a:t>
                      </a: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en-US" altLang="en-US" sz="1800" dirty="0">
                          <a:latin typeface="Perpetua"/>
                        </a:rPr>
                        <a:t>Loses the details of the event</a:t>
                      </a:r>
                    </a:p>
                  </a:txBody>
                  <a:tcPr marT="45705" marB="4570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20"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US" altLang="en-US" sz="1800" dirty="0">
                          <a:latin typeface="Perpetua"/>
                        </a:rPr>
                        <a:t>Comprehensive</a:t>
                      </a: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US" altLang="en-US" sz="1800" dirty="0">
                          <a:latin typeface="Perpetua"/>
                        </a:rPr>
                        <a:t>May be biased by the recorder</a:t>
                      </a:r>
                    </a:p>
                  </a:txBody>
                  <a:tcPr marT="45705" marB="4570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988"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US" altLang="en-US" sz="1800" dirty="0">
                          <a:latin typeface="Perpetua"/>
                        </a:rPr>
                        <a:t>Documentation development</a:t>
                      </a: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Perpetua"/>
                        </a:rPr>
                        <a:t>Depends on the criteria to be clearly observable</a:t>
                      </a:r>
                    </a:p>
                  </a:txBody>
                  <a:tcPr marT="45705" marB="4570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988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Perpetua"/>
                        </a:rPr>
                        <a:t>An individual documentation on each child</a:t>
                      </a: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Perpetua"/>
                        </a:rPr>
                        <a:t>May have many items to check, making it time consuming</a:t>
                      </a:r>
                    </a:p>
                  </a:txBody>
                  <a:tcPr marT="45705" marB="4570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9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dirty="0">
                          <a:latin typeface="Perpetua"/>
                        </a:rPr>
                        <a:t>Clear indication</a:t>
                      </a:r>
                      <a:r>
                        <a:rPr lang="en-US" altLang="en-US" sz="1800" baseline="0" dirty="0">
                          <a:latin typeface="Perpetua"/>
                        </a:rPr>
                        <a:t> of the developmental continuum</a:t>
                      </a:r>
                      <a:endParaRPr lang="en-US" altLang="en-US" sz="1800" dirty="0">
                        <a:latin typeface="Perpetua"/>
                      </a:endParaRPr>
                    </a:p>
                  </a:txBody>
                  <a:tcPr marT="45705" marB="45705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Perpetua"/>
                      </a:endParaRPr>
                    </a:p>
                  </a:txBody>
                  <a:tcPr marT="45705" marB="4570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Frame of Reference</a:t>
            </a:r>
            <a:endParaRPr lang="en-US" dirty="0"/>
          </a:p>
        </p:txBody>
      </p:sp>
      <p:sp>
        <p:nvSpPr>
          <p:cNvPr id="21507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Cultural Self</a:t>
            </a:r>
          </a:p>
          <a:p>
            <a:r>
              <a:rPr lang="en-US"/>
              <a:t>Education and Training</a:t>
            </a:r>
          </a:p>
          <a:p>
            <a:r>
              <a:rPr lang="en-US"/>
              <a:t>Past Experiences with Children</a:t>
            </a:r>
          </a:p>
          <a:p>
            <a:r>
              <a:rPr lang="en-US"/>
              <a:t>Own Learning Styles</a:t>
            </a:r>
          </a:p>
          <a:p>
            <a:r>
              <a:rPr lang="en-US"/>
              <a:t>Smudges on the Glass</a:t>
            </a:r>
          </a:p>
          <a:p>
            <a:r>
              <a:rPr lang="en-US"/>
              <a:t>Biases For or Against the Child</a:t>
            </a:r>
          </a:p>
          <a:p>
            <a:r>
              <a:rPr lang="en-US"/>
              <a:t>Personal Factors That May Affect Observation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Looking at Physical Growth and Development (Slide 1 of 3)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/>
          <a:lstStyle/>
          <a:p>
            <a:r>
              <a:rPr lang="en-US" dirty="0"/>
              <a:t>GROWTH:</a:t>
            </a:r>
          </a:p>
          <a:p>
            <a:pPr lvl="1"/>
            <a:r>
              <a:rPr lang="en-US" sz="2000" dirty="0"/>
              <a:t>Quantitative changes that can be measured in numbers</a:t>
            </a:r>
          </a:p>
          <a:p>
            <a:r>
              <a:rPr lang="en-US" dirty="0"/>
              <a:t>DEVELOPMENT:</a:t>
            </a:r>
          </a:p>
          <a:p>
            <a:pPr lvl="1"/>
            <a:r>
              <a:rPr lang="en-US" sz="2000" dirty="0"/>
              <a:t>Quantitative changes, refined in a predictable sequence</a:t>
            </a:r>
          </a:p>
          <a:p>
            <a:r>
              <a:rPr lang="en-US" dirty="0"/>
              <a:t>AFFECTED BY:</a:t>
            </a:r>
          </a:p>
          <a:p>
            <a:pPr lvl="1"/>
            <a:r>
              <a:rPr lang="en-US" sz="2000" dirty="0"/>
              <a:t>Genetics</a:t>
            </a:r>
          </a:p>
          <a:p>
            <a:pPr lvl="1"/>
            <a:r>
              <a:rPr lang="en-US" sz="2000" dirty="0"/>
              <a:t>Prenatal care</a:t>
            </a:r>
          </a:p>
          <a:p>
            <a:pPr lvl="1"/>
            <a:r>
              <a:rPr lang="en-US" sz="2000" dirty="0"/>
              <a:t>Health factors</a:t>
            </a:r>
          </a:p>
          <a:p>
            <a:pPr lvl="1"/>
            <a:r>
              <a:rPr lang="en-US" sz="2000" dirty="0"/>
              <a:t>Environmental factors</a:t>
            </a:r>
          </a:p>
          <a:p>
            <a:pPr lvl="1"/>
            <a:r>
              <a:rPr lang="en-US" sz="2000" dirty="0"/>
              <a:t>Age, maturation</a:t>
            </a:r>
          </a:p>
          <a:p>
            <a:pPr lvl="1"/>
            <a:r>
              <a:rPr lang="en-US" sz="2000" dirty="0"/>
              <a:t>Social factors</a:t>
            </a:r>
          </a:p>
          <a:p>
            <a:pPr lvl="1"/>
            <a:r>
              <a:rPr lang="en-US" sz="2000" dirty="0"/>
              <a:t>Economics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/>
              <a:t>© 2017 </a:t>
            </a:r>
            <a:r>
              <a:rPr lang="en-US" sz="1000" dirty="0" err="1"/>
              <a:t>Cengage</a:t>
            </a:r>
            <a:r>
              <a:rPr lang="en-US" sz="1000" dirty="0"/>
              <a:t> Learning. All Rights Reserved.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Cengage Template</Template>
  <TotalTime>806</TotalTime>
  <Words>1171</Words>
  <Application>Microsoft Office PowerPoint</Application>
  <PresentationFormat>On-screen Show (4:3)</PresentationFormat>
  <Paragraphs>213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MS PGothic</vt:lpstr>
      <vt:lpstr>MS PGothic</vt:lpstr>
      <vt:lpstr>Arial</vt:lpstr>
      <vt:lpstr>Calibri</vt:lpstr>
      <vt:lpstr>Franklin Gothic Book</vt:lpstr>
      <vt:lpstr>Perpetua</vt:lpstr>
      <vt:lpstr>Wingdings 2</vt:lpstr>
      <vt:lpstr>Equity</vt:lpstr>
      <vt:lpstr>Chapter 4</vt:lpstr>
      <vt:lpstr>Chapter 4 Learning Objectives</vt:lpstr>
      <vt:lpstr>Using the Checklist (Slide 1 of 4)</vt:lpstr>
      <vt:lpstr>Using the Checklist(Slide 2 of 4)</vt:lpstr>
      <vt:lpstr>Using the Checklist(Slide 3 of 4)</vt:lpstr>
      <vt:lpstr>Using the Checklist(Slide 4 of 4)</vt:lpstr>
      <vt:lpstr>Table 4-1: Method Recap</vt:lpstr>
      <vt:lpstr>Your Frame of Reference</vt:lpstr>
      <vt:lpstr>Looking at Physical Growth and Development (Slide 1 of 3)</vt:lpstr>
      <vt:lpstr>Looking at Physical Growth and Development (Slide 2of 3)</vt:lpstr>
      <vt:lpstr>Looking at Physical Growth and Development (Slide 3 of 3)</vt:lpstr>
      <vt:lpstr>Physical Development and Other Areas of Development (Slide 1 of 6)</vt:lpstr>
      <vt:lpstr>Physical Development and Other Areas of Development (Slide 2 of 6)</vt:lpstr>
      <vt:lpstr>Physical Development and Other Areas of Development (Slide 3 of 6)</vt:lpstr>
      <vt:lpstr>Physical Development and Other Areas of Development (Slide 4 of 6)</vt:lpstr>
      <vt:lpstr>Physical Development and Other Areas of Development (Slide 5 of 6)</vt:lpstr>
      <vt:lpstr>Physical Development and Other Areas of Development (Slide 6 of 6)</vt:lpstr>
      <vt:lpstr>Physical Development and Play (Slide 1 of 5)</vt:lpstr>
      <vt:lpstr>Physical Development and Play (Slide 2 of 5)</vt:lpstr>
      <vt:lpstr>Physical Development and Play (Slide 3 of 5)</vt:lpstr>
      <vt:lpstr>Physical Development and Play  (Slide 4 of 5)</vt:lpstr>
      <vt:lpstr>Physical Development and Play  (Slide 5 of 5)</vt:lpstr>
      <vt:lpstr>Helping All Children with Physical Development</vt:lpstr>
    </vt:vector>
  </TitlesOfParts>
  <Company>Delmar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changeme</dc:creator>
  <cp:lastModifiedBy>Denise Marshall-Thomas</cp:lastModifiedBy>
  <cp:revision>89</cp:revision>
  <cp:lastPrinted>2012-07-05T17:16:42Z</cp:lastPrinted>
  <dcterms:created xsi:type="dcterms:W3CDTF">2005-01-26T18:05:17Z</dcterms:created>
  <dcterms:modified xsi:type="dcterms:W3CDTF">2017-09-17T07:49:38Z</dcterms:modified>
</cp:coreProperties>
</file>